
<file path=[Content_Types].xml><?xml version="1.0" encoding="utf-8"?>
<Types xmlns="http://schemas.openxmlformats.org/package/2006/content-types">
  <Default Extension="jpeg" ContentType="image/jpeg"/>
  <Default Extension="m4a" ContentType="audio/mp4"/>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10" r:id="rId1"/>
  </p:sldMasterIdLst>
  <p:sldIdLst>
    <p:sldId id="256" r:id="rId2"/>
    <p:sldId id="257" r:id="rId3"/>
    <p:sldId id="258" r:id="rId4"/>
    <p:sldId id="262" r:id="rId5"/>
    <p:sldId id="261" r:id="rId6"/>
    <p:sldId id="260" r:id="rId7"/>
    <p:sldId id="259" r:id="rId8"/>
    <p:sldId id="263" r:id="rId9"/>
    <p:sldId id="264" r:id="rId10"/>
    <p:sldId id="265"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A010F27-A3FA-40F3-A823-79DF80ACF2C6}" v="3" dt="2024-05-30T08:47:12.05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6"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073D55F9-11A3-4523-8F38-6BA37933791A}" type="datetime1">
              <a:rPr lang="en-US" smtClean="0"/>
              <a:t>7/13/2024</a:t>
            </a:fld>
            <a:endParaRPr lang="en-US"/>
          </a:p>
        </p:txBody>
      </p:sp>
      <p:sp>
        <p:nvSpPr>
          <p:cNvPr id="5" name="Footer Placeholder 4"/>
          <p:cNvSpPr>
            <a:spLocks noGrp="1"/>
          </p:cNvSpPr>
          <p:nvPr>
            <p:ph type="ftr" sz="quarter" idx="11"/>
          </p:nvPr>
        </p:nvSpPr>
        <p:spPr/>
        <p:txBody>
          <a:bodyPr/>
          <a:lstStyle/>
          <a:p>
            <a:r>
              <a:rPr lang="en-US"/>
              <a:t>Sample Footer Text</a:t>
            </a:r>
          </a:p>
        </p:txBody>
      </p:sp>
      <p:sp>
        <p:nvSpPr>
          <p:cNvPr id="6" name="Slide Number Placeholder 5"/>
          <p:cNvSpPr>
            <a:spLocks noGrp="1"/>
          </p:cNvSpPr>
          <p:nvPr>
            <p:ph type="sldNum" sz="quarter" idx="12"/>
          </p:nvPr>
        </p:nvSpPr>
        <p:spPr/>
        <p:txBody>
          <a:bodyPr/>
          <a:lstStyle/>
          <a:p>
            <a:fld id="{11A71338-8BA2-4C79-A6C5-5A8E30081D0C}" type="slidenum">
              <a:rPr lang="en-US" smtClean="0"/>
              <a:t>‹#›</a:t>
            </a:fld>
            <a:endParaRPr lang="en-US"/>
          </a:p>
        </p:txBody>
      </p:sp>
    </p:spTree>
    <p:extLst>
      <p:ext uri="{BB962C8B-B14F-4D97-AF65-F5344CB8AC3E}">
        <p14:creationId xmlns:p14="http://schemas.microsoft.com/office/powerpoint/2010/main" val="19390953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93BAB95-8DA7-460B-B00A-7037C8394FB0}" type="datetime1">
              <a:rPr lang="en-US" smtClean="0"/>
              <a:pPr/>
              <a:t>7/13/2024</a:t>
            </a:fld>
            <a:endParaRPr lang="en-US"/>
          </a:p>
        </p:txBody>
      </p:sp>
      <p:sp>
        <p:nvSpPr>
          <p:cNvPr id="6" name="Footer Placeholder 5"/>
          <p:cNvSpPr>
            <a:spLocks noGrp="1"/>
          </p:cNvSpPr>
          <p:nvPr>
            <p:ph type="ftr" sz="quarter" idx="11"/>
          </p:nvPr>
        </p:nvSpPr>
        <p:spPr/>
        <p:txBody>
          <a:bodyPr/>
          <a:lstStyle/>
          <a:p>
            <a:r>
              <a:rPr lang="en-US"/>
              <a:t>Sample Footer Text</a:t>
            </a:r>
            <a:endParaRPr lang="en-US">
              <a:solidFill>
                <a:srgbClr val="FFFFFF"/>
              </a:solidFill>
            </a:endParaRPr>
          </a:p>
        </p:txBody>
      </p:sp>
      <p:sp>
        <p:nvSpPr>
          <p:cNvPr id="7" name="Slide Number Placeholder 6"/>
          <p:cNvSpPr>
            <a:spLocks noGrp="1"/>
          </p:cNvSpPr>
          <p:nvPr>
            <p:ph type="sldNum" sz="quarter" idx="12"/>
          </p:nvPr>
        </p:nvSpPr>
        <p:spPr/>
        <p:txBody>
          <a:bodyPr/>
          <a:lstStyle/>
          <a:p>
            <a:fld id="{11A71338-8BA2-4C79-A6C5-5A8E30081D0C}" type="slidenum">
              <a:rPr lang="en-US" smtClean="0"/>
              <a:pPr/>
              <a:t>‹#›</a:t>
            </a:fld>
            <a:endParaRPr lang="en-US"/>
          </a:p>
        </p:txBody>
      </p:sp>
    </p:spTree>
    <p:extLst>
      <p:ext uri="{BB962C8B-B14F-4D97-AF65-F5344CB8AC3E}">
        <p14:creationId xmlns:p14="http://schemas.microsoft.com/office/powerpoint/2010/main" val="1216916078"/>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193BAB95-8DA7-460B-B00A-7037C8394FB0}" type="datetime1">
              <a:rPr lang="en-US" smtClean="0"/>
              <a:pPr/>
              <a:t>7/13/2024</a:t>
            </a:fld>
            <a:endParaRPr lang="en-US"/>
          </a:p>
        </p:txBody>
      </p:sp>
      <p:sp>
        <p:nvSpPr>
          <p:cNvPr id="5" name="Footer Placeholder 4"/>
          <p:cNvSpPr>
            <a:spLocks noGrp="1"/>
          </p:cNvSpPr>
          <p:nvPr>
            <p:ph type="ftr" sz="quarter" idx="11"/>
          </p:nvPr>
        </p:nvSpPr>
        <p:spPr/>
        <p:txBody>
          <a:bodyPr/>
          <a:lstStyle/>
          <a:p>
            <a:r>
              <a:rPr lang="en-US"/>
              <a:t>Sample Footer Text</a:t>
            </a:r>
            <a:endParaRPr lang="en-US">
              <a:solidFill>
                <a:srgbClr val="FFFFFF"/>
              </a:solidFill>
            </a:endParaRPr>
          </a:p>
        </p:txBody>
      </p:sp>
      <p:sp>
        <p:nvSpPr>
          <p:cNvPr id="6" name="Slide Number Placeholder 5"/>
          <p:cNvSpPr>
            <a:spLocks noGrp="1"/>
          </p:cNvSpPr>
          <p:nvPr>
            <p:ph type="sldNum" sz="quarter" idx="12"/>
          </p:nvPr>
        </p:nvSpPr>
        <p:spPr/>
        <p:txBody>
          <a:bodyPr/>
          <a:lstStyle/>
          <a:p>
            <a:fld id="{11A71338-8BA2-4C79-A6C5-5A8E30081D0C}" type="slidenum">
              <a:rPr lang="en-US" smtClean="0"/>
              <a:pPr/>
              <a:t>‹#›</a:t>
            </a:fld>
            <a:endParaRPr lang="en-US"/>
          </a:p>
        </p:txBody>
      </p:sp>
    </p:spTree>
    <p:extLst>
      <p:ext uri="{BB962C8B-B14F-4D97-AF65-F5344CB8AC3E}">
        <p14:creationId xmlns:p14="http://schemas.microsoft.com/office/powerpoint/2010/main" val="1709312724"/>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193BAB95-8DA7-460B-B00A-7037C8394FB0}" type="datetime1">
              <a:rPr lang="en-US" smtClean="0"/>
              <a:pPr/>
              <a:t>7/13/2024</a:t>
            </a:fld>
            <a:endParaRPr lang="en-US"/>
          </a:p>
        </p:txBody>
      </p:sp>
      <p:sp>
        <p:nvSpPr>
          <p:cNvPr id="5" name="Footer Placeholder 4"/>
          <p:cNvSpPr>
            <a:spLocks noGrp="1"/>
          </p:cNvSpPr>
          <p:nvPr>
            <p:ph type="ftr" sz="quarter" idx="11"/>
          </p:nvPr>
        </p:nvSpPr>
        <p:spPr/>
        <p:txBody>
          <a:bodyPr/>
          <a:lstStyle/>
          <a:p>
            <a:r>
              <a:rPr lang="en-US"/>
              <a:t>Sample Footer Text</a:t>
            </a:r>
            <a:endParaRPr lang="en-US">
              <a:solidFill>
                <a:srgbClr val="FFFFFF"/>
              </a:solidFill>
            </a:endParaRPr>
          </a:p>
        </p:txBody>
      </p:sp>
      <p:sp>
        <p:nvSpPr>
          <p:cNvPr id="6" name="Slide Number Placeholder 5"/>
          <p:cNvSpPr>
            <a:spLocks noGrp="1"/>
          </p:cNvSpPr>
          <p:nvPr>
            <p:ph type="sldNum" sz="quarter" idx="12"/>
          </p:nvPr>
        </p:nvSpPr>
        <p:spPr/>
        <p:txBody>
          <a:bodyPr/>
          <a:lstStyle/>
          <a:p>
            <a:fld id="{11A71338-8BA2-4C79-A6C5-5A8E30081D0C}" type="slidenum">
              <a:rPr lang="en-US" smtClean="0"/>
              <a:pPr/>
              <a:t>‹#›</a:t>
            </a:fld>
            <a:endParaRPr lang="en-US"/>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a:t>”</a:t>
            </a:r>
          </a:p>
        </p:txBody>
      </p:sp>
    </p:spTree>
    <p:extLst>
      <p:ext uri="{BB962C8B-B14F-4D97-AF65-F5344CB8AC3E}">
        <p14:creationId xmlns:p14="http://schemas.microsoft.com/office/powerpoint/2010/main" val="999661852"/>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93BAB95-8DA7-460B-B00A-7037C8394FB0}" type="datetime1">
              <a:rPr lang="en-US" smtClean="0"/>
              <a:pPr/>
              <a:t>7/13/2024</a:t>
            </a:fld>
            <a:endParaRPr lang="en-US"/>
          </a:p>
        </p:txBody>
      </p:sp>
      <p:sp>
        <p:nvSpPr>
          <p:cNvPr id="5" name="Footer Placeholder 4"/>
          <p:cNvSpPr>
            <a:spLocks noGrp="1"/>
          </p:cNvSpPr>
          <p:nvPr>
            <p:ph type="ftr" sz="quarter" idx="11"/>
          </p:nvPr>
        </p:nvSpPr>
        <p:spPr/>
        <p:txBody>
          <a:bodyPr/>
          <a:lstStyle/>
          <a:p>
            <a:r>
              <a:rPr lang="en-US"/>
              <a:t>Sample Footer Text</a:t>
            </a:r>
            <a:endParaRPr lang="en-US">
              <a:solidFill>
                <a:srgbClr val="FFFFFF"/>
              </a:solidFill>
            </a:endParaRPr>
          </a:p>
        </p:txBody>
      </p:sp>
      <p:sp>
        <p:nvSpPr>
          <p:cNvPr id="6" name="Slide Number Placeholder 5"/>
          <p:cNvSpPr>
            <a:spLocks noGrp="1"/>
          </p:cNvSpPr>
          <p:nvPr>
            <p:ph type="sldNum" sz="quarter" idx="12"/>
          </p:nvPr>
        </p:nvSpPr>
        <p:spPr/>
        <p:txBody>
          <a:bodyPr/>
          <a:lstStyle/>
          <a:p>
            <a:fld id="{11A71338-8BA2-4C79-A6C5-5A8E30081D0C}" type="slidenum">
              <a:rPr lang="en-US" smtClean="0"/>
              <a:pPr/>
              <a:t>‹#›</a:t>
            </a:fld>
            <a:endParaRPr lang="en-US"/>
          </a:p>
        </p:txBody>
      </p:sp>
    </p:spTree>
    <p:extLst>
      <p:ext uri="{BB962C8B-B14F-4D97-AF65-F5344CB8AC3E}">
        <p14:creationId xmlns:p14="http://schemas.microsoft.com/office/powerpoint/2010/main" val="3129529324"/>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193BAB95-8DA7-460B-B00A-7037C8394FB0}" type="datetime1">
              <a:rPr lang="en-US" smtClean="0"/>
              <a:pPr/>
              <a:t>7/13/2024</a:t>
            </a:fld>
            <a:endParaRPr lang="en-US"/>
          </a:p>
        </p:txBody>
      </p:sp>
      <p:sp>
        <p:nvSpPr>
          <p:cNvPr id="4" name="Footer Placeholder 4"/>
          <p:cNvSpPr>
            <a:spLocks noGrp="1"/>
          </p:cNvSpPr>
          <p:nvPr>
            <p:ph type="ftr" sz="quarter" idx="11"/>
          </p:nvPr>
        </p:nvSpPr>
        <p:spPr/>
        <p:txBody>
          <a:bodyPr/>
          <a:lstStyle/>
          <a:p>
            <a:r>
              <a:rPr lang="en-US"/>
              <a:t>Sample Footer Text</a:t>
            </a:r>
            <a:endParaRPr lang="en-US">
              <a:solidFill>
                <a:srgbClr val="FFFFFF"/>
              </a:solidFill>
            </a:endParaRPr>
          </a:p>
        </p:txBody>
      </p:sp>
      <p:sp>
        <p:nvSpPr>
          <p:cNvPr id="6" name="Slide Number Placeholder 5"/>
          <p:cNvSpPr>
            <a:spLocks noGrp="1"/>
          </p:cNvSpPr>
          <p:nvPr>
            <p:ph type="sldNum" sz="quarter" idx="12"/>
          </p:nvPr>
        </p:nvSpPr>
        <p:spPr/>
        <p:txBody>
          <a:bodyPr/>
          <a:lstStyle/>
          <a:p>
            <a:fld id="{11A71338-8BA2-4C79-A6C5-5A8E30081D0C}" type="slidenum">
              <a:rPr lang="en-US" smtClean="0"/>
              <a:pPr/>
              <a:t>‹#›</a:t>
            </a:fld>
            <a:endParaRPr lang="en-US"/>
          </a:p>
        </p:txBody>
      </p:sp>
    </p:spTree>
    <p:extLst>
      <p:ext uri="{BB962C8B-B14F-4D97-AF65-F5344CB8AC3E}">
        <p14:creationId xmlns:p14="http://schemas.microsoft.com/office/powerpoint/2010/main" val="3389407258"/>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193BAB95-8DA7-460B-B00A-7037C8394FB0}" type="datetime1">
              <a:rPr lang="en-US" smtClean="0"/>
              <a:pPr/>
              <a:t>7/13/2024</a:t>
            </a:fld>
            <a:endParaRPr lang="en-US"/>
          </a:p>
        </p:txBody>
      </p:sp>
      <p:sp>
        <p:nvSpPr>
          <p:cNvPr id="4" name="Footer Placeholder 4"/>
          <p:cNvSpPr>
            <a:spLocks noGrp="1"/>
          </p:cNvSpPr>
          <p:nvPr>
            <p:ph type="ftr" sz="quarter" idx="11"/>
          </p:nvPr>
        </p:nvSpPr>
        <p:spPr/>
        <p:txBody>
          <a:bodyPr/>
          <a:lstStyle/>
          <a:p>
            <a:r>
              <a:rPr lang="en-US"/>
              <a:t>Sample Footer Text</a:t>
            </a:r>
            <a:endParaRPr lang="en-US">
              <a:solidFill>
                <a:srgbClr val="FFFFFF"/>
              </a:solidFill>
            </a:endParaRPr>
          </a:p>
        </p:txBody>
      </p:sp>
      <p:sp>
        <p:nvSpPr>
          <p:cNvPr id="6" name="Slide Number Placeholder 5"/>
          <p:cNvSpPr>
            <a:spLocks noGrp="1"/>
          </p:cNvSpPr>
          <p:nvPr>
            <p:ph type="sldNum" sz="quarter" idx="12"/>
          </p:nvPr>
        </p:nvSpPr>
        <p:spPr/>
        <p:txBody>
          <a:bodyPr/>
          <a:lstStyle/>
          <a:p>
            <a:fld id="{11A71338-8BA2-4C79-A6C5-5A8E30081D0C}" type="slidenum">
              <a:rPr lang="en-US" smtClean="0"/>
              <a:pPr/>
              <a:t>‹#›</a:t>
            </a:fld>
            <a:endParaRPr lang="en-US"/>
          </a:p>
        </p:txBody>
      </p:sp>
    </p:spTree>
    <p:extLst>
      <p:ext uri="{BB962C8B-B14F-4D97-AF65-F5344CB8AC3E}">
        <p14:creationId xmlns:p14="http://schemas.microsoft.com/office/powerpoint/2010/main" val="1368628921"/>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B4E757A-3EC2-4683-9080-1A460C37C843}" type="datetime1">
              <a:rPr lang="en-US" smtClean="0"/>
              <a:t>7/13/2024</a:t>
            </a:fld>
            <a:endParaRPr lang="en-US"/>
          </a:p>
        </p:txBody>
      </p:sp>
      <p:sp>
        <p:nvSpPr>
          <p:cNvPr id="5" name="Footer Placeholder 4"/>
          <p:cNvSpPr>
            <a:spLocks noGrp="1"/>
          </p:cNvSpPr>
          <p:nvPr>
            <p:ph type="ftr" sz="quarter" idx="11"/>
          </p:nvPr>
        </p:nvSpPr>
        <p:spPr/>
        <p:txBody>
          <a:bodyPr/>
          <a:lstStyle/>
          <a:p>
            <a:r>
              <a:rPr lang="en-US"/>
              <a:t>Sample Footer Text</a:t>
            </a:r>
          </a:p>
        </p:txBody>
      </p:sp>
      <p:sp>
        <p:nvSpPr>
          <p:cNvPr id="6" name="Slide Number Placeholder 5"/>
          <p:cNvSpPr>
            <a:spLocks noGrp="1"/>
          </p:cNvSpPr>
          <p:nvPr>
            <p:ph type="sldNum" sz="quarter" idx="12"/>
          </p:nvPr>
        </p:nvSpPr>
        <p:spPr/>
        <p:txBody>
          <a:bodyPr/>
          <a:lstStyle/>
          <a:p>
            <a:fld id="{11A71338-8BA2-4C79-A6C5-5A8E30081D0C}" type="slidenum">
              <a:rPr lang="en-US" smtClean="0"/>
              <a:t>‹#›</a:t>
            </a:fld>
            <a:endParaRPr lang="en-US"/>
          </a:p>
        </p:txBody>
      </p:sp>
    </p:spTree>
    <p:extLst>
      <p:ext uri="{BB962C8B-B14F-4D97-AF65-F5344CB8AC3E}">
        <p14:creationId xmlns:p14="http://schemas.microsoft.com/office/powerpoint/2010/main" val="376784750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CC8096C-64ED-4153-A483-5C02E44AD5C3}" type="datetime1">
              <a:rPr lang="en-US" smtClean="0"/>
              <a:t>7/13/2024</a:t>
            </a:fld>
            <a:endParaRPr lang="en-US"/>
          </a:p>
        </p:txBody>
      </p:sp>
      <p:sp>
        <p:nvSpPr>
          <p:cNvPr id="5" name="Footer Placeholder 4"/>
          <p:cNvSpPr>
            <a:spLocks noGrp="1"/>
          </p:cNvSpPr>
          <p:nvPr>
            <p:ph type="ftr" sz="quarter" idx="11"/>
          </p:nvPr>
        </p:nvSpPr>
        <p:spPr/>
        <p:txBody>
          <a:bodyPr/>
          <a:lstStyle/>
          <a:p>
            <a:r>
              <a:rPr lang="en-US"/>
              <a:t>Sample Footer Text</a:t>
            </a:r>
          </a:p>
        </p:txBody>
      </p:sp>
      <p:sp>
        <p:nvSpPr>
          <p:cNvPr id="6" name="Slide Number Placeholder 5"/>
          <p:cNvSpPr>
            <a:spLocks noGrp="1"/>
          </p:cNvSpPr>
          <p:nvPr>
            <p:ph type="sldNum" sz="quarter" idx="12"/>
          </p:nvPr>
        </p:nvSpPr>
        <p:spPr/>
        <p:txBody>
          <a:bodyPr/>
          <a:lstStyle/>
          <a:p>
            <a:fld id="{11A71338-8BA2-4C79-A6C5-5A8E30081D0C}" type="slidenum">
              <a:rPr lang="en-US" smtClean="0"/>
              <a:t>‹#›</a:t>
            </a:fld>
            <a:endParaRPr lang="en-US"/>
          </a:p>
        </p:txBody>
      </p:sp>
    </p:spTree>
    <p:extLst>
      <p:ext uri="{BB962C8B-B14F-4D97-AF65-F5344CB8AC3E}">
        <p14:creationId xmlns:p14="http://schemas.microsoft.com/office/powerpoint/2010/main" val="3638374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p>
            <a:fld id="{1CB9D56B-6EBE-4E5F-99D9-2A3DBDF37D0A}" type="datetime1">
              <a:rPr lang="en-US" smtClean="0"/>
              <a:t>7/13/2024</a:t>
            </a:fld>
            <a:endParaRPr lang="en-US"/>
          </a:p>
        </p:txBody>
      </p:sp>
      <p:sp>
        <p:nvSpPr>
          <p:cNvPr id="5" name="Footer Placeholder 4"/>
          <p:cNvSpPr>
            <a:spLocks noGrp="1"/>
          </p:cNvSpPr>
          <p:nvPr>
            <p:ph type="ftr" sz="quarter" idx="11"/>
          </p:nvPr>
        </p:nvSpPr>
        <p:spPr/>
        <p:txBody>
          <a:bodyPr/>
          <a:lstStyle/>
          <a:p>
            <a:r>
              <a:rPr lang="en-US"/>
              <a:t>Sample Footer Text</a:t>
            </a:r>
          </a:p>
        </p:txBody>
      </p:sp>
      <p:sp>
        <p:nvSpPr>
          <p:cNvPr id="6" name="Slide Number Placeholder 5"/>
          <p:cNvSpPr>
            <a:spLocks noGrp="1"/>
          </p:cNvSpPr>
          <p:nvPr>
            <p:ph type="sldNum" sz="quarter" idx="12"/>
          </p:nvPr>
        </p:nvSpPr>
        <p:spPr/>
        <p:txBody>
          <a:bodyPr/>
          <a:lstStyle/>
          <a:p>
            <a:fld id="{11A71338-8BA2-4C79-A6C5-5A8E30081D0C}" type="slidenum">
              <a:rPr lang="en-US" smtClean="0"/>
              <a:t>‹#›</a:t>
            </a:fld>
            <a:endParaRPr lang="en-US"/>
          </a:p>
        </p:txBody>
      </p:sp>
    </p:spTree>
    <p:extLst>
      <p:ext uri="{BB962C8B-B14F-4D97-AF65-F5344CB8AC3E}">
        <p14:creationId xmlns:p14="http://schemas.microsoft.com/office/powerpoint/2010/main" val="4425075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C33F3CA-C7E3-432D-9282-18F13836509A}" type="datetime1">
              <a:rPr lang="en-US" smtClean="0"/>
              <a:t>7/13/2024</a:t>
            </a:fld>
            <a:endParaRPr lang="en-US"/>
          </a:p>
        </p:txBody>
      </p:sp>
      <p:sp>
        <p:nvSpPr>
          <p:cNvPr id="5" name="Footer Placeholder 4"/>
          <p:cNvSpPr>
            <a:spLocks noGrp="1"/>
          </p:cNvSpPr>
          <p:nvPr>
            <p:ph type="ftr" sz="quarter" idx="11"/>
          </p:nvPr>
        </p:nvSpPr>
        <p:spPr/>
        <p:txBody>
          <a:bodyPr/>
          <a:lstStyle/>
          <a:p>
            <a:r>
              <a:rPr lang="en-US"/>
              <a:t>Sample Footer Text</a:t>
            </a:r>
          </a:p>
        </p:txBody>
      </p:sp>
      <p:sp>
        <p:nvSpPr>
          <p:cNvPr id="6" name="Slide Number Placeholder 5"/>
          <p:cNvSpPr>
            <a:spLocks noGrp="1"/>
          </p:cNvSpPr>
          <p:nvPr>
            <p:ph type="sldNum" sz="quarter" idx="12"/>
          </p:nvPr>
        </p:nvSpPr>
        <p:spPr/>
        <p:txBody>
          <a:bodyPr/>
          <a:lstStyle/>
          <a:p>
            <a:fld id="{11A71338-8BA2-4C79-A6C5-5A8E30081D0C}" type="slidenum">
              <a:rPr lang="en-US" smtClean="0"/>
              <a:t>‹#›</a:t>
            </a:fld>
            <a:endParaRPr lang="en-US"/>
          </a:p>
        </p:txBody>
      </p:sp>
    </p:spTree>
    <p:extLst>
      <p:ext uri="{BB962C8B-B14F-4D97-AF65-F5344CB8AC3E}">
        <p14:creationId xmlns:p14="http://schemas.microsoft.com/office/powerpoint/2010/main" val="25971265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5BE9C62-1337-40B8-BA50-E9F4861DB4BC}" type="datetime1">
              <a:rPr lang="en-US" smtClean="0"/>
              <a:t>7/13/2024</a:t>
            </a:fld>
            <a:endParaRPr lang="en-US"/>
          </a:p>
        </p:txBody>
      </p:sp>
      <p:sp>
        <p:nvSpPr>
          <p:cNvPr id="6" name="Footer Placeholder 5"/>
          <p:cNvSpPr>
            <a:spLocks noGrp="1"/>
          </p:cNvSpPr>
          <p:nvPr>
            <p:ph type="ftr" sz="quarter" idx="11"/>
          </p:nvPr>
        </p:nvSpPr>
        <p:spPr/>
        <p:txBody>
          <a:bodyPr/>
          <a:lstStyle/>
          <a:p>
            <a:r>
              <a:rPr lang="en-US"/>
              <a:t>Sample Footer Text</a:t>
            </a:r>
          </a:p>
        </p:txBody>
      </p:sp>
      <p:sp>
        <p:nvSpPr>
          <p:cNvPr id="7" name="Slide Number Placeholder 6"/>
          <p:cNvSpPr>
            <a:spLocks noGrp="1"/>
          </p:cNvSpPr>
          <p:nvPr>
            <p:ph type="sldNum" sz="quarter" idx="12"/>
          </p:nvPr>
        </p:nvSpPr>
        <p:spPr/>
        <p:txBody>
          <a:bodyPr/>
          <a:lstStyle/>
          <a:p>
            <a:fld id="{11A71338-8BA2-4C79-A6C5-5A8E30081D0C}" type="slidenum">
              <a:rPr lang="en-US" smtClean="0"/>
              <a:t>‹#›</a:t>
            </a:fld>
            <a:endParaRPr lang="en-US"/>
          </a:p>
        </p:txBody>
      </p:sp>
    </p:spTree>
    <p:extLst>
      <p:ext uri="{BB962C8B-B14F-4D97-AF65-F5344CB8AC3E}">
        <p14:creationId xmlns:p14="http://schemas.microsoft.com/office/powerpoint/2010/main" val="5340808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7C195EB-2DA3-4B24-8725-19BC22A7BE50}" type="datetime1">
              <a:rPr lang="en-US" smtClean="0"/>
              <a:t>7/13/2024</a:t>
            </a:fld>
            <a:endParaRPr lang="en-US"/>
          </a:p>
        </p:txBody>
      </p:sp>
      <p:sp>
        <p:nvSpPr>
          <p:cNvPr id="8" name="Footer Placeholder 7"/>
          <p:cNvSpPr>
            <a:spLocks noGrp="1"/>
          </p:cNvSpPr>
          <p:nvPr>
            <p:ph type="ftr" sz="quarter" idx="11"/>
          </p:nvPr>
        </p:nvSpPr>
        <p:spPr/>
        <p:txBody>
          <a:bodyPr/>
          <a:lstStyle/>
          <a:p>
            <a:r>
              <a:rPr lang="en-US"/>
              <a:t>Sample Footer Text</a:t>
            </a:r>
          </a:p>
        </p:txBody>
      </p:sp>
      <p:sp>
        <p:nvSpPr>
          <p:cNvPr id="9" name="Slide Number Placeholder 8"/>
          <p:cNvSpPr>
            <a:spLocks noGrp="1"/>
          </p:cNvSpPr>
          <p:nvPr>
            <p:ph type="sldNum" sz="quarter" idx="12"/>
          </p:nvPr>
        </p:nvSpPr>
        <p:spPr/>
        <p:txBody>
          <a:bodyPr/>
          <a:lstStyle/>
          <a:p>
            <a:fld id="{11A71338-8BA2-4C79-A6C5-5A8E30081D0C}" type="slidenum">
              <a:rPr lang="en-US" smtClean="0"/>
              <a:t>‹#›</a:t>
            </a:fld>
            <a:endParaRPr lang="en-US"/>
          </a:p>
        </p:txBody>
      </p:sp>
    </p:spTree>
    <p:extLst>
      <p:ext uri="{BB962C8B-B14F-4D97-AF65-F5344CB8AC3E}">
        <p14:creationId xmlns:p14="http://schemas.microsoft.com/office/powerpoint/2010/main" val="25109994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7" name="Date Placeholder 2"/>
          <p:cNvSpPr>
            <a:spLocks noGrp="1"/>
          </p:cNvSpPr>
          <p:nvPr>
            <p:ph type="dt" sz="half" idx="10"/>
          </p:nvPr>
        </p:nvSpPr>
        <p:spPr/>
        <p:txBody>
          <a:bodyPr/>
          <a:lstStyle/>
          <a:p>
            <a:fld id="{F4E237E6-0076-4915-A5A8-B7C11FA4F374}" type="datetime1">
              <a:rPr lang="en-US" smtClean="0"/>
              <a:t>7/13/2024</a:t>
            </a:fld>
            <a:endParaRPr lang="en-US"/>
          </a:p>
        </p:txBody>
      </p:sp>
      <p:sp>
        <p:nvSpPr>
          <p:cNvPr id="5" name="Footer Placeholder 3"/>
          <p:cNvSpPr>
            <a:spLocks noGrp="1"/>
          </p:cNvSpPr>
          <p:nvPr>
            <p:ph type="ftr" sz="quarter" idx="11"/>
          </p:nvPr>
        </p:nvSpPr>
        <p:spPr/>
        <p:txBody>
          <a:bodyPr/>
          <a:lstStyle/>
          <a:p>
            <a:r>
              <a:rPr lang="en-US"/>
              <a:t>Sample Footer Text</a:t>
            </a:r>
          </a:p>
        </p:txBody>
      </p:sp>
      <p:sp>
        <p:nvSpPr>
          <p:cNvPr id="6" name="Slide Number Placeholder 4"/>
          <p:cNvSpPr>
            <a:spLocks noGrp="1"/>
          </p:cNvSpPr>
          <p:nvPr>
            <p:ph type="sldNum" sz="quarter" idx="12"/>
          </p:nvPr>
        </p:nvSpPr>
        <p:spPr/>
        <p:txBody>
          <a:bodyPr/>
          <a:lstStyle/>
          <a:p>
            <a:fld id="{11A71338-8BA2-4C79-A6C5-5A8E30081D0C}" type="slidenum">
              <a:rPr lang="en-US" smtClean="0"/>
              <a:t>‹#›</a:t>
            </a:fld>
            <a:endParaRPr lang="en-US"/>
          </a:p>
        </p:txBody>
      </p:sp>
    </p:spTree>
    <p:extLst>
      <p:ext uri="{BB962C8B-B14F-4D97-AF65-F5344CB8AC3E}">
        <p14:creationId xmlns:p14="http://schemas.microsoft.com/office/powerpoint/2010/main" val="18571410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3505F58F-C0B5-422A-8E5A-6B99E5D80F0A}" type="datetime1">
              <a:rPr lang="en-US" smtClean="0"/>
              <a:t>7/13/2024</a:t>
            </a:fld>
            <a:endParaRPr lang="en-US"/>
          </a:p>
        </p:txBody>
      </p:sp>
      <p:sp>
        <p:nvSpPr>
          <p:cNvPr id="5" name="Footer Placeholder 2"/>
          <p:cNvSpPr>
            <a:spLocks noGrp="1"/>
          </p:cNvSpPr>
          <p:nvPr>
            <p:ph type="ftr" sz="quarter" idx="11"/>
          </p:nvPr>
        </p:nvSpPr>
        <p:spPr/>
        <p:txBody>
          <a:bodyPr/>
          <a:lstStyle/>
          <a:p>
            <a:r>
              <a:rPr lang="en-US"/>
              <a:t>Sample Footer Text</a:t>
            </a:r>
          </a:p>
        </p:txBody>
      </p:sp>
      <p:sp>
        <p:nvSpPr>
          <p:cNvPr id="6" name="Slide Number Placeholder 3"/>
          <p:cNvSpPr>
            <a:spLocks noGrp="1"/>
          </p:cNvSpPr>
          <p:nvPr>
            <p:ph type="sldNum" sz="quarter" idx="12"/>
          </p:nvPr>
        </p:nvSpPr>
        <p:spPr/>
        <p:txBody>
          <a:bodyPr/>
          <a:lstStyle/>
          <a:p>
            <a:fld id="{11A71338-8BA2-4C79-A6C5-5A8E30081D0C}" type="slidenum">
              <a:rPr lang="en-US" smtClean="0"/>
              <a:t>‹#›</a:t>
            </a:fld>
            <a:endParaRPr lang="en-US"/>
          </a:p>
        </p:txBody>
      </p:sp>
    </p:spTree>
    <p:extLst>
      <p:ext uri="{BB962C8B-B14F-4D97-AF65-F5344CB8AC3E}">
        <p14:creationId xmlns:p14="http://schemas.microsoft.com/office/powerpoint/2010/main" val="15731516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7565E655-9687-48DF-A33F-F8824CCCB5D1}" type="datetime1">
              <a:rPr lang="en-US" smtClean="0"/>
              <a:t>7/13/2024</a:t>
            </a:fld>
            <a:endParaRPr lang="en-US"/>
          </a:p>
        </p:txBody>
      </p:sp>
      <p:sp>
        <p:nvSpPr>
          <p:cNvPr id="5" name="Footer Placeholder 5"/>
          <p:cNvSpPr>
            <a:spLocks noGrp="1"/>
          </p:cNvSpPr>
          <p:nvPr>
            <p:ph type="ftr" sz="quarter" idx="11"/>
          </p:nvPr>
        </p:nvSpPr>
        <p:spPr/>
        <p:txBody>
          <a:bodyPr/>
          <a:lstStyle/>
          <a:p>
            <a:r>
              <a:rPr lang="en-US"/>
              <a:t>Sample Footer Text</a:t>
            </a:r>
          </a:p>
        </p:txBody>
      </p:sp>
      <p:sp>
        <p:nvSpPr>
          <p:cNvPr id="6" name="Slide Number Placeholder 6"/>
          <p:cNvSpPr>
            <a:spLocks noGrp="1"/>
          </p:cNvSpPr>
          <p:nvPr>
            <p:ph type="sldNum" sz="quarter" idx="12"/>
          </p:nvPr>
        </p:nvSpPr>
        <p:spPr/>
        <p:txBody>
          <a:bodyPr/>
          <a:lstStyle/>
          <a:p>
            <a:fld id="{11A71338-8BA2-4C79-A6C5-5A8E30081D0C}" type="slidenum">
              <a:rPr lang="en-US" smtClean="0"/>
              <a:t>‹#›</a:t>
            </a:fld>
            <a:endParaRPr lang="en-US"/>
          </a:p>
        </p:txBody>
      </p:sp>
    </p:spTree>
    <p:extLst>
      <p:ext uri="{BB962C8B-B14F-4D97-AF65-F5344CB8AC3E}">
        <p14:creationId xmlns:p14="http://schemas.microsoft.com/office/powerpoint/2010/main" val="606488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93BAB95-8DA7-460B-B00A-7037C8394FB0}" type="datetime1">
              <a:rPr lang="en-US" smtClean="0"/>
              <a:pPr/>
              <a:t>7/13/2024</a:t>
            </a:fld>
            <a:endParaRPr lang="en-US"/>
          </a:p>
        </p:txBody>
      </p:sp>
      <p:sp>
        <p:nvSpPr>
          <p:cNvPr id="6" name="Footer Placeholder 5"/>
          <p:cNvSpPr>
            <a:spLocks noGrp="1"/>
          </p:cNvSpPr>
          <p:nvPr>
            <p:ph type="ftr" sz="quarter" idx="11"/>
          </p:nvPr>
        </p:nvSpPr>
        <p:spPr/>
        <p:txBody>
          <a:bodyPr/>
          <a:lstStyle/>
          <a:p>
            <a:r>
              <a:rPr lang="en-US"/>
              <a:t>Sample Footer Text</a:t>
            </a:r>
            <a:endParaRPr lang="en-US">
              <a:solidFill>
                <a:srgbClr val="FFFFFF"/>
              </a:solidFill>
            </a:endParaRPr>
          </a:p>
        </p:txBody>
      </p:sp>
      <p:sp>
        <p:nvSpPr>
          <p:cNvPr id="7" name="Slide Number Placeholder 6"/>
          <p:cNvSpPr>
            <a:spLocks noGrp="1"/>
          </p:cNvSpPr>
          <p:nvPr>
            <p:ph type="sldNum" sz="quarter" idx="12"/>
          </p:nvPr>
        </p:nvSpPr>
        <p:spPr/>
        <p:txBody>
          <a:bodyPr/>
          <a:lstStyle/>
          <a:p>
            <a:fld id="{11A71338-8BA2-4C79-A6C5-5A8E30081D0C}" type="slidenum">
              <a:rPr lang="en-US" smtClean="0"/>
              <a:pPr/>
              <a:t>‹#›</a:t>
            </a:fld>
            <a:endParaRPr lang="en-US"/>
          </a:p>
        </p:txBody>
      </p:sp>
    </p:spTree>
    <p:extLst>
      <p:ext uri="{BB962C8B-B14F-4D97-AF65-F5344CB8AC3E}">
        <p14:creationId xmlns:p14="http://schemas.microsoft.com/office/powerpoint/2010/main" val="2267630956"/>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193BAB95-8DA7-460B-B00A-7037C8394FB0}" type="datetime1">
              <a:rPr lang="en-US" smtClean="0"/>
              <a:pPr/>
              <a:t>7/13/2024</a:t>
            </a:fld>
            <a:endParaRPr lang="en-US"/>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r>
              <a:rPr lang="en-US"/>
              <a:t>Sample Footer Text</a:t>
            </a:r>
            <a:endParaRPr lang="en-US">
              <a:solidFill>
                <a:srgbClr val="FFFFFF"/>
              </a:solidFill>
            </a:endParaRPr>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11A71338-8BA2-4C79-A6C5-5A8E30081D0C}" type="slidenum">
              <a:rPr lang="en-US" smtClean="0"/>
              <a:pPr/>
              <a:t>‹#›</a:t>
            </a:fld>
            <a:endParaRPr lang="en-US"/>
          </a:p>
        </p:txBody>
      </p:sp>
    </p:spTree>
    <p:extLst>
      <p:ext uri="{BB962C8B-B14F-4D97-AF65-F5344CB8AC3E}">
        <p14:creationId xmlns:p14="http://schemas.microsoft.com/office/powerpoint/2010/main" val="320142962"/>
      </p:ext>
    </p:extLst>
  </p:cSld>
  <p:clrMap bg1="dk1" tx1="lt1" bg2="dk2" tx2="lt2" accent1="accent1" accent2="accent2" accent3="accent3" accent4="accent4" accent5="accent5" accent6="accent6" hlink="hlink" folHlink="folHlink"/>
  <p:sldLayoutIdLst>
    <p:sldLayoutId id="2147483911" r:id="rId1"/>
    <p:sldLayoutId id="2147483912" r:id="rId2"/>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 id="2147483922" r:id="rId12"/>
    <p:sldLayoutId id="2147483923" r:id="rId13"/>
    <p:sldLayoutId id="2147483924" r:id="rId14"/>
    <p:sldLayoutId id="2147483925" r:id="rId15"/>
    <p:sldLayoutId id="2147483926" r:id="rId16"/>
    <p:sldLayoutId id="2147483927"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slideLayout" Target="../slideLayouts/slideLayout1.xml"/><Relationship Id="rId7" Type="http://schemas.openxmlformats.org/officeDocument/2006/relationships/hyperlink" Target="http://commons.wikimedia.org/wiki/File:Madurai,_India.jpg" TargetMode="Externa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7.jpeg"/><Relationship Id="rId5" Type="http://schemas.openxmlformats.org/officeDocument/2006/relationships/hyperlink" Target="http://commons.wikimedia.org/wiki/File:Indian_Parliament_Building_Delhi_India_(3).JPG" TargetMode="External"/><Relationship Id="rId10" Type="http://schemas.openxmlformats.org/officeDocument/2006/relationships/image" Target="../media/image9.png"/><Relationship Id="rId4" Type="http://schemas.openxmlformats.org/officeDocument/2006/relationships/image" Target="../media/image6.jpeg"/><Relationship Id="rId9" Type="http://schemas.openxmlformats.org/officeDocument/2006/relationships/hyperlink" Target="https://creativecommons.org/licenses/by-sa/3.0/"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hyperlink" Target="https://www.tasnimnews.com/en/news/2021/04/10/2482290/global-economy-not-able-to-get-out-of-crisis-in-2021-study" TargetMode="Externa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11.jpeg"/><Relationship Id="rId5" Type="http://schemas.openxmlformats.org/officeDocument/2006/relationships/image" Target="../media/image10.jpeg"/><Relationship Id="rId4" Type="http://schemas.openxmlformats.org/officeDocument/2006/relationships/image" Target="../media/image9.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p3"/><Relationship Id="rId1" Type="http://schemas.microsoft.com/office/2007/relationships/media" Target="../media/media3.mp3"/><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8" Type="http://schemas.openxmlformats.org/officeDocument/2006/relationships/hyperlink" Target="https://www.wallpaperflare.com/person-in-guy-fawkes-mask-and-grey-zip-up-drawstring-hoodie-anonymous-wallpaper-uknek/crop" TargetMode="External"/><Relationship Id="rId3" Type="http://schemas.openxmlformats.org/officeDocument/2006/relationships/slideLayout" Target="../slideLayouts/slideLayout2.xml"/><Relationship Id="rId7" Type="http://schemas.openxmlformats.org/officeDocument/2006/relationships/image" Target="../media/image13.jpe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hyperlink" Target="https://policyoptions.irpp.org/2015/02/25/mr-gates-and-mr-harper/" TargetMode="External"/><Relationship Id="rId5" Type="http://schemas.openxmlformats.org/officeDocument/2006/relationships/image" Target="../media/image12.jpeg"/><Relationship Id="rId10" Type="http://schemas.openxmlformats.org/officeDocument/2006/relationships/hyperlink" Target="https://www.picserver.org/highway-signs2/p/private-sector.html" TargetMode="External"/><Relationship Id="rId4" Type="http://schemas.openxmlformats.org/officeDocument/2006/relationships/image" Target="../media/image9.png"/><Relationship Id="rId9" Type="http://schemas.openxmlformats.org/officeDocument/2006/relationships/image" Target="../media/image14.jpeg"/></Relationships>
</file>

<file path=ppt/slides/_rels/slide5.xml.rels><?xml version="1.0" encoding="UTF-8" standalone="yes"?>
<Relationships xmlns="http://schemas.openxmlformats.org/package/2006/relationships"><Relationship Id="rId8" Type="http://schemas.openxmlformats.org/officeDocument/2006/relationships/hyperlink" Target="https://blog.roboforex.com/blog/2023/04/26/how-the-crisis-in-the-financial-sector-has-affected-us-bank-profits/" TargetMode="External"/><Relationship Id="rId3" Type="http://schemas.openxmlformats.org/officeDocument/2006/relationships/slideLayout" Target="../slideLayouts/slideLayout2.xml"/><Relationship Id="rId7" Type="http://schemas.openxmlformats.org/officeDocument/2006/relationships/image" Target="../media/image16.jpe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hyperlink" Target="https://pixabay.com/en/globe-world-earth-map-of-the-world-1130839/" TargetMode="External"/><Relationship Id="rId5" Type="http://schemas.openxmlformats.org/officeDocument/2006/relationships/image" Target="../media/image15.jpeg"/><Relationship Id="rId10" Type="http://schemas.openxmlformats.org/officeDocument/2006/relationships/hyperlink" Target="https://freepngimg.com/png/57172-government-free-download-png-hd" TargetMode="External"/><Relationship Id="rId4" Type="http://schemas.openxmlformats.org/officeDocument/2006/relationships/image" Target="../media/image9.png"/><Relationship Id="rId9" Type="http://schemas.openxmlformats.org/officeDocument/2006/relationships/image" Target="../media/image17.png"/></Relationships>
</file>

<file path=ppt/slides/_rels/slide6.xml.rels><?xml version="1.0" encoding="UTF-8" standalone="yes"?>
<Relationships xmlns="http://schemas.openxmlformats.org/package/2006/relationships"><Relationship Id="rId8" Type="http://schemas.openxmlformats.org/officeDocument/2006/relationships/hyperlink" Target="https://freedomlibertadiparola.blogspot.com/2010/05/litalia-dei-call-centerallitalcarone-la.html" TargetMode="External"/><Relationship Id="rId3" Type="http://schemas.openxmlformats.org/officeDocument/2006/relationships/slideLayout" Target="../slideLayouts/slideLayout2.xml"/><Relationship Id="rId7" Type="http://schemas.openxmlformats.org/officeDocument/2006/relationships/image" Target="../media/image19.jpe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hyperlink" Target="https://pixabay.com/en/petrochemical-plant-refinery-960296/" TargetMode="External"/><Relationship Id="rId5" Type="http://schemas.openxmlformats.org/officeDocument/2006/relationships/image" Target="../media/image18.jpeg"/><Relationship Id="rId4" Type="http://schemas.openxmlformats.org/officeDocument/2006/relationships/image" Target="../media/image9.png"/><Relationship Id="rId9" Type="http://schemas.openxmlformats.org/officeDocument/2006/relationships/hyperlink" Target="https://creativecommons.org/licenses/by-nc/3.0/" TargetMode="External"/></Relationships>
</file>

<file path=ppt/slides/_rels/slide7.xml.rels><?xml version="1.0" encoding="UTF-8" standalone="yes"?>
<Relationships xmlns="http://schemas.openxmlformats.org/package/2006/relationships"><Relationship Id="rId8" Type="http://schemas.openxmlformats.org/officeDocument/2006/relationships/hyperlink" Target="https://pixnio.com/transportation-vehicles/ships-boats/crane-export-industry-cargo-ship-commerce-shipment-harbor" TargetMode="External"/><Relationship Id="rId3" Type="http://schemas.openxmlformats.org/officeDocument/2006/relationships/slideLayout" Target="../slideLayouts/slideLayout2.xml"/><Relationship Id="rId7" Type="http://schemas.openxmlformats.org/officeDocument/2006/relationships/image" Target="../media/image21.jpe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hyperlink" Target="https://pixabay.com/en/farming-agricultural-agriculture-635960/" TargetMode="External"/><Relationship Id="rId5" Type="http://schemas.openxmlformats.org/officeDocument/2006/relationships/image" Target="../media/image20.jpeg"/><Relationship Id="rId10" Type="http://schemas.openxmlformats.org/officeDocument/2006/relationships/hyperlink" Target="https://pxhere.com/en/photo/53611" TargetMode="External"/><Relationship Id="rId4" Type="http://schemas.openxmlformats.org/officeDocument/2006/relationships/image" Target="../media/image9.png"/><Relationship Id="rId9" Type="http://schemas.openxmlformats.org/officeDocument/2006/relationships/image" Target="../media/image22.jpeg"/></Relationships>
</file>

<file path=ppt/slides/_rels/slide8.xml.rels><?xml version="1.0" encoding="UTF-8" standalone="yes"?>
<Relationships xmlns="http://schemas.openxmlformats.org/package/2006/relationships"><Relationship Id="rId8" Type="http://schemas.openxmlformats.org/officeDocument/2006/relationships/hyperlink" Target="https://mronline.org/2019/09/14/jayati-ghosh-says-more/" TargetMode="External"/><Relationship Id="rId3" Type="http://schemas.openxmlformats.org/officeDocument/2006/relationships/slideLayout" Target="../slideLayouts/slideLayout2.xml"/><Relationship Id="rId7" Type="http://schemas.openxmlformats.org/officeDocument/2006/relationships/image" Target="../media/image24.jpeg"/><Relationship Id="rId12" Type="http://schemas.openxmlformats.org/officeDocument/2006/relationships/hyperlink" Target="https://pixabay.com/en/payment-salary-currency-money-473685/" TargetMode="Externa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hyperlink" Target="https://clamorworld.com/now-your-bank-passbooks-will-have-more-details-10-things-to-know/" TargetMode="External"/><Relationship Id="rId11" Type="http://schemas.openxmlformats.org/officeDocument/2006/relationships/image" Target="../media/image26.jpeg"/><Relationship Id="rId5" Type="http://schemas.openxmlformats.org/officeDocument/2006/relationships/image" Target="../media/image23.jpeg"/><Relationship Id="rId10" Type="http://schemas.openxmlformats.org/officeDocument/2006/relationships/hyperlink" Target="https://pixabay.com/en/growth-suit-work-bank-economy-453479/" TargetMode="External"/><Relationship Id="rId4" Type="http://schemas.openxmlformats.org/officeDocument/2006/relationships/image" Target="../media/image9.png"/><Relationship Id="rId9" Type="http://schemas.openxmlformats.org/officeDocument/2006/relationships/image" Target="../media/image25.jpeg"/></Relationships>
</file>

<file path=ppt/slides/_rels/slide9.xml.rels><?xml version="1.0" encoding="UTF-8" standalone="yes"?>
<Relationships xmlns="http://schemas.openxmlformats.org/package/2006/relationships"><Relationship Id="rId8" Type="http://schemas.openxmlformats.org/officeDocument/2006/relationships/image" Target="../media/image29.jpeg"/><Relationship Id="rId3" Type="http://schemas.openxmlformats.org/officeDocument/2006/relationships/slideLayout" Target="../slideLayouts/slideLayout2.xml"/><Relationship Id="rId7" Type="http://schemas.openxmlformats.org/officeDocument/2006/relationships/hyperlink" Target="http://blogthepoint.blogspot.com/2016_03_01_archive.html" TargetMode="Externa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28.jpeg"/><Relationship Id="rId5" Type="http://schemas.openxmlformats.org/officeDocument/2006/relationships/hyperlink" Target="https://www.wisewire.com/item/economic-impact-of-population-growth/" TargetMode="External"/><Relationship Id="rId10" Type="http://schemas.openxmlformats.org/officeDocument/2006/relationships/image" Target="../media/image9.png"/><Relationship Id="rId4" Type="http://schemas.openxmlformats.org/officeDocument/2006/relationships/image" Target="../media/image27.jpeg"/><Relationship Id="rId9" Type="http://schemas.openxmlformats.org/officeDocument/2006/relationships/hyperlink" Target="https://www.flickr.com/photos/londonsummit/3408386309/"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70962" y="0"/>
            <a:ext cx="11329762" cy="3428999"/>
          </a:xfrm>
        </p:spPr>
        <p:txBody>
          <a:bodyPr anchor="ctr">
            <a:noAutofit/>
          </a:bodyPr>
          <a:lstStyle/>
          <a:p>
            <a:r>
              <a:rPr lang="en-US" sz="6000" b="1" i="1" u="sng" spc="600">
                <a:solidFill>
                  <a:schemeClr val="accent5">
                    <a:lumMod val="50000"/>
                  </a:schemeClr>
                </a:solidFill>
                <a:effectLst>
                  <a:outerShdw blurRad="38100" dist="38100" dir="2700000" algn="tl">
                    <a:srgbClr val="000000">
                      <a:alpha val="43137"/>
                    </a:srgbClr>
                  </a:outerShdw>
                </a:effectLst>
                <a:highlight>
                  <a:srgbClr val="C0C0C0"/>
                </a:highlight>
                <a:latin typeface="Bookman Old Style"/>
              </a:rPr>
              <a:t>THE NEW ECONOMIC POLICY of INDIA (1991).</a:t>
            </a:r>
          </a:p>
        </p:txBody>
      </p:sp>
      <p:pic>
        <p:nvPicPr>
          <p:cNvPr id="9" name="Picture 8" descr="A large building with a domed roof and a fountain with red flowers with Rashtrapati Bhavan in the background&#10;&#10;Description automatically generated">
            <a:extLst>
              <a:ext uri="{FF2B5EF4-FFF2-40B4-BE49-F238E27FC236}">
                <a16:creationId xmlns:a16="http://schemas.microsoft.com/office/drawing/2014/main" id="{89060839-9C98-C720-E5A9-C68B77124DAB}"/>
              </a:ext>
            </a:extLst>
          </p:cNvPr>
          <p:cNvPicPr>
            <a:picLocks noChangeAspect="1"/>
          </p:cNvPicPr>
          <p:nvPr/>
        </p:nvPicPr>
        <p:blipFill rotWithShape="1">
          <a:blip r:embed="rId4">
            <a:extLst>
              <a:ext uri="{837473B0-CC2E-450A-ABE3-18F120FF3D39}">
                <a1611:picAttrSrcUrl xmlns:a1611="http://schemas.microsoft.com/office/drawing/2016/11/main" r:id="rId5"/>
              </a:ext>
            </a:extLst>
          </a:blip>
          <a:srcRect r="2416" b="1"/>
          <a:stretch/>
        </p:blipFill>
        <p:spPr>
          <a:xfrm>
            <a:off x="3048" y="3737736"/>
            <a:ext cx="4059872" cy="3120264"/>
          </a:xfrm>
          <a:custGeom>
            <a:avLst/>
            <a:gdLst/>
            <a:ahLst/>
            <a:cxnLst/>
            <a:rect l="l" t="t" r="r" b="b"/>
            <a:pathLst>
              <a:path w="4059872" h="3120264">
                <a:moveTo>
                  <a:pt x="4059872" y="0"/>
                </a:moveTo>
                <a:lnTo>
                  <a:pt x="4059872" y="3120264"/>
                </a:lnTo>
                <a:lnTo>
                  <a:pt x="0" y="3120264"/>
                </a:lnTo>
                <a:lnTo>
                  <a:pt x="0" y="211569"/>
                </a:lnTo>
                <a:cubicBezTo>
                  <a:pt x="1523619" y="211569"/>
                  <a:pt x="2666334" y="142303"/>
                  <a:pt x="3618595" y="48242"/>
                </a:cubicBezTo>
                <a:close/>
              </a:path>
            </a:pathLst>
          </a:custGeom>
        </p:spPr>
      </p:pic>
      <p:pic>
        <p:nvPicPr>
          <p:cNvPr id="59" name="Picture 58" descr="A group of buildings with towers&#10;&#10;Description automatically generated">
            <a:extLst>
              <a:ext uri="{FF2B5EF4-FFF2-40B4-BE49-F238E27FC236}">
                <a16:creationId xmlns:a16="http://schemas.microsoft.com/office/drawing/2014/main" id="{357AA53B-F38E-4006-42AE-72EF9939F8C5}"/>
              </a:ext>
            </a:extLst>
          </p:cNvPr>
          <p:cNvPicPr>
            <a:picLocks noChangeAspect="1"/>
          </p:cNvPicPr>
          <p:nvPr/>
        </p:nvPicPr>
        <p:blipFill rotWithShape="1">
          <a:blip r:embed="rId6">
            <a:extLst>
              <a:ext uri="{837473B0-CC2E-450A-ABE3-18F120FF3D39}">
                <a1611:picAttrSrcUrl xmlns:a1611="http://schemas.microsoft.com/office/drawing/2016/11/main" r:id="rId7"/>
              </a:ext>
            </a:extLst>
          </a:blip>
          <a:srcRect l="9952" r="19557" b="-2"/>
          <a:stretch/>
        </p:blipFill>
        <p:spPr>
          <a:xfrm>
            <a:off x="4062921" y="3294704"/>
            <a:ext cx="4067647" cy="3563296"/>
          </a:xfrm>
          <a:custGeom>
            <a:avLst/>
            <a:gdLst/>
            <a:ahLst/>
            <a:cxnLst/>
            <a:rect l="l" t="t" r="r" b="b"/>
            <a:pathLst>
              <a:path w="4067647" h="3563296">
                <a:moveTo>
                  <a:pt x="4067647" y="0"/>
                </a:moveTo>
                <a:lnTo>
                  <a:pt x="4067647" y="3563296"/>
                </a:lnTo>
                <a:lnTo>
                  <a:pt x="0" y="3563296"/>
                </a:lnTo>
                <a:lnTo>
                  <a:pt x="0" y="443032"/>
                </a:lnTo>
                <a:lnTo>
                  <a:pt x="240185" y="416774"/>
                </a:lnTo>
                <a:cubicBezTo>
                  <a:pt x="1543593" y="261256"/>
                  <a:pt x="2525613" y="74967"/>
                  <a:pt x="3829022" y="8000"/>
                </a:cubicBezTo>
                <a:close/>
              </a:path>
            </a:pathLst>
          </a:custGeom>
        </p:spPr>
      </p:pic>
      <p:pic>
        <p:nvPicPr>
          <p:cNvPr id="58" name="Picture 57" descr="Free photo: India Gate, Monument, Architecture - Free Image on Pixabay ...">
            <a:extLst>
              <a:ext uri="{FF2B5EF4-FFF2-40B4-BE49-F238E27FC236}">
                <a16:creationId xmlns:a16="http://schemas.microsoft.com/office/drawing/2014/main" id="{10E885C8-7886-BAC4-48E2-639D1A16A50B}"/>
              </a:ext>
            </a:extLst>
          </p:cNvPr>
          <p:cNvPicPr>
            <a:picLocks noChangeAspect="1"/>
          </p:cNvPicPr>
          <p:nvPr/>
        </p:nvPicPr>
        <p:blipFill rotWithShape="1">
          <a:blip r:embed="rId8"/>
          <a:srcRect t="29015" r="2" b="4914"/>
          <a:stretch/>
        </p:blipFill>
        <p:spPr>
          <a:xfrm>
            <a:off x="8127401" y="3277176"/>
            <a:ext cx="4064599" cy="3580824"/>
          </a:xfrm>
          <a:custGeom>
            <a:avLst/>
            <a:gdLst/>
            <a:ahLst/>
            <a:cxnLst/>
            <a:rect l="l" t="t" r="r" b="b"/>
            <a:pathLst>
              <a:path w="4064599" h="3580824">
                <a:moveTo>
                  <a:pt x="446004" y="2683"/>
                </a:moveTo>
                <a:cubicBezTo>
                  <a:pt x="1398266" y="-12666"/>
                  <a:pt x="2540980" y="36135"/>
                  <a:pt x="4064599" y="193560"/>
                </a:cubicBezTo>
                <a:lnTo>
                  <a:pt x="4064599" y="3580824"/>
                </a:lnTo>
                <a:lnTo>
                  <a:pt x="0" y="3580824"/>
                </a:lnTo>
                <a:lnTo>
                  <a:pt x="0" y="17634"/>
                </a:lnTo>
                <a:close/>
              </a:path>
            </a:pathLst>
          </a:custGeom>
        </p:spPr>
      </p:pic>
      <p:sp>
        <p:nvSpPr>
          <p:cNvPr id="11" name="TextBox 10">
            <a:extLst>
              <a:ext uri="{FF2B5EF4-FFF2-40B4-BE49-F238E27FC236}">
                <a16:creationId xmlns:a16="http://schemas.microsoft.com/office/drawing/2014/main" id="{5B4EEB48-F4E1-573C-BB1F-19F8C7D062D7}"/>
              </a:ext>
            </a:extLst>
          </p:cNvPr>
          <p:cNvSpPr txBox="1"/>
          <p:nvPr/>
        </p:nvSpPr>
        <p:spPr>
          <a:xfrm>
            <a:off x="9575579" y="6870700"/>
            <a:ext cx="2616421" cy="200055"/>
          </a:xfrm>
          <a:prstGeom prst="rect">
            <a:avLst/>
          </a:prstGeom>
          <a:solidFill>
            <a:srgbClr val="000000"/>
          </a:solidFill>
        </p:spPr>
        <p:txBody>
          <a:bodyPr wrap="none">
            <a:spAutoFit/>
          </a:bodyPr>
          <a:lstStyle/>
          <a:p>
            <a:pPr algn="r">
              <a:spcAft>
                <a:spcPts val="600"/>
              </a:spcAft>
            </a:pPr>
            <a:r>
              <a:rPr lang="en-US" sz="700">
                <a:solidFill>
                  <a:srgbClr val="FFFFFF"/>
                </a:solidFill>
                <a:hlinkClick r:id="rId5">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9">
                  <a:extLst>
                    <a:ext uri="{A12FA001-AC4F-418D-AE19-62706E023703}">
                      <ahyp:hlinkClr xmlns:ahyp="http://schemas.microsoft.com/office/drawing/2018/hyperlinkcolor" val="tx"/>
                    </a:ext>
                  </a:extLst>
                </a:hlinkClick>
              </a:rPr>
              <a:t>CC BY-SA</a:t>
            </a:r>
            <a:r>
              <a:rPr lang="en-US" sz="700">
                <a:solidFill>
                  <a:srgbClr val="FFFFFF"/>
                </a:solidFill>
              </a:rPr>
              <a:t>.</a:t>
            </a:r>
          </a:p>
        </p:txBody>
      </p:sp>
      <p:sp>
        <p:nvSpPr>
          <p:cNvPr id="61" name="TextBox 60">
            <a:extLst>
              <a:ext uri="{FF2B5EF4-FFF2-40B4-BE49-F238E27FC236}">
                <a16:creationId xmlns:a16="http://schemas.microsoft.com/office/drawing/2014/main" id="{6FFD62FB-D65A-E3C7-6CE3-AB7B7260E946}"/>
              </a:ext>
            </a:extLst>
          </p:cNvPr>
          <p:cNvSpPr txBox="1"/>
          <p:nvPr/>
        </p:nvSpPr>
        <p:spPr>
          <a:xfrm>
            <a:off x="6946458" y="6870700"/>
            <a:ext cx="2616421" cy="200055"/>
          </a:xfrm>
          <a:prstGeom prst="rect">
            <a:avLst/>
          </a:prstGeom>
          <a:solidFill>
            <a:srgbClr val="000000"/>
          </a:solidFill>
        </p:spPr>
        <p:txBody>
          <a:bodyPr wrap="none">
            <a:spAutoFit/>
          </a:bodyPr>
          <a:lstStyle/>
          <a:p>
            <a:pPr algn="r">
              <a:spcAft>
                <a:spcPts val="600"/>
              </a:spcAft>
            </a:pPr>
            <a:r>
              <a:rPr lang="en-US" sz="700">
                <a:solidFill>
                  <a:srgbClr val="FFFFFF"/>
                </a:solidFill>
                <a:hlinkClick r:id="rId7">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9">
                  <a:extLst>
                    <a:ext uri="{A12FA001-AC4F-418D-AE19-62706E023703}">
                      <ahyp:hlinkClr xmlns:ahyp="http://schemas.microsoft.com/office/drawing/2018/hyperlinkcolor" val="tx"/>
                    </a:ext>
                  </a:extLst>
                </a:hlinkClick>
              </a:rPr>
              <a:t>CC BY-SA</a:t>
            </a:r>
            <a:r>
              <a:rPr lang="en-US" sz="700">
                <a:solidFill>
                  <a:srgbClr val="FFFFFF"/>
                </a:solidFill>
              </a:rPr>
              <a:t>.</a:t>
            </a:r>
          </a:p>
        </p:txBody>
      </p:sp>
      <p:pic>
        <p:nvPicPr>
          <p:cNvPr id="2" name="hi-IN-AnanyaNeural">
            <a:hlinkClick r:id="" action="ppaction://media"/>
            <a:extLst>
              <a:ext uri="{FF2B5EF4-FFF2-40B4-BE49-F238E27FC236}">
                <a16:creationId xmlns:a16="http://schemas.microsoft.com/office/drawing/2014/main" id="{022CB9E1-408F-E0C0-4446-FE9B84FBBD16}"/>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416238" y="245652"/>
            <a:ext cx="609600" cy="609600"/>
          </a:xfrm>
          <a:prstGeom prst="rect">
            <a:avLst/>
          </a:prstGeom>
        </p:spPr>
      </p:pic>
    </p:spTree>
    <p:extLst>
      <p:ext uri="{BB962C8B-B14F-4D97-AF65-F5344CB8AC3E}">
        <p14:creationId xmlns:p14="http://schemas.microsoft.com/office/powerpoint/2010/main" val="1098572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16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381C12-7A79-7DB8-4880-AE23FD809D10}"/>
              </a:ext>
            </a:extLst>
          </p:cNvPr>
          <p:cNvSpPr>
            <a:spLocks noGrp="1"/>
          </p:cNvSpPr>
          <p:nvPr>
            <p:ph type="title"/>
          </p:nvPr>
        </p:nvSpPr>
        <p:spPr/>
        <p:txBody>
          <a:bodyPr/>
          <a:lstStyle/>
          <a:p>
            <a:endParaRPr lang="en-IN"/>
          </a:p>
        </p:txBody>
      </p:sp>
      <p:sp>
        <p:nvSpPr>
          <p:cNvPr id="4" name="Rectangle 3">
            <a:extLst>
              <a:ext uri="{FF2B5EF4-FFF2-40B4-BE49-F238E27FC236}">
                <a16:creationId xmlns:a16="http://schemas.microsoft.com/office/drawing/2014/main" id="{761DADD7-94D5-680E-5142-4DDBC60FF2E6}"/>
              </a:ext>
            </a:extLst>
          </p:cNvPr>
          <p:cNvSpPr/>
          <p:nvPr/>
        </p:nvSpPr>
        <p:spPr>
          <a:xfrm>
            <a:off x="1351006" y="2133599"/>
            <a:ext cx="8773297" cy="3830497"/>
          </a:xfrm>
          <a:prstGeom prst="rect">
            <a:avLst/>
          </a:prstGeom>
          <a:solidFill>
            <a:schemeClr val="accent4">
              <a:lumMod val="60000"/>
              <a:lumOff val="40000"/>
            </a:schemeClr>
          </a:solidFill>
          <a:ln>
            <a:solidFill>
              <a:schemeClr val="accent2">
                <a:lumMod val="75000"/>
              </a:schemeClr>
            </a:solidFill>
          </a:ln>
          <a:effectLst>
            <a:glow rad="228600">
              <a:schemeClr val="accent1">
                <a:satMod val="175000"/>
                <a:alpha val="40000"/>
              </a:schemeClr>
            </a:glow>
          </a:effectLst>
          <a:scene3d>
            <a:camera prst="obliqueTopRight"/>
            <a:lightRig rig="threePt" dir="t"/>
          </a:scene3d>
          <a:sp3d>
            <a:bevelT prst="angle"/>
          </a:sp3d>
        </p:spPr>
        <p:txBody>
          <a:bodyPr wrap="none" lIns="91440" tIns="45720" rIns="91440" bIns="45720">
            <a:prstTxWarp prst="textButton">
              <a:avLst>
                <a:gd name="adj" fmla="val 10806390"/>
              </a:avLst>
            </a:prstTxWarp>
            <a:spAutoFit/>
            <a:sp3d extrusionH="57150">
              <a:bevelT w="38100" h="38100" prst="angle"/>
            </a:sp3d>
          </a:bodyPr>
          <a:lstStyle/>
          <a:p>
            <a:pPr algn="ctr"/>
            <a:r>
              <a:rPr lang="en-GB" sz="5400" b="0" cap="none" spc="0">
                <a:ln w="0">
                  <a:solidFill>
                    <a:schemeClr val="accent6">
                      <a:lumMod val="75000"/>
                    </a:schemeClr>
                  </a:solidFill>
                </a:ln>
                <a:solidFill>
                  <a:srgbClr val="0070C0"/>
                </a:solidFill>
                <a:effectLst>
                  <a:glow rad="101600">
                    <a:schemeClr val="accent1">
                      <a:satMod val="175000"/>
                      <a:alpha val="40000"/>
                    </a:schemeClr>
                  </a:glow>
                  <a:outerShdw blurRad="63500" sx="102000" sy="102000" algn="ctr" rotWithShape="0">
                    <a:prstClr val="black">
                      <a:alpha val="40000"/>
                    </a:prstClr>
                  </a:outerShdw>
                  <a:reflection blurRad="6350" stA="50000" endA="300" endPos="50000" dist="60007" dir="5400000" sy="-100000" algn="bl" rotWithShape="0"/>
                </a:effectLst>
              </a:rPr>
              <a:t>THANK YOU</a:t>
            </a:r>
            <a:br>
              <a:rPr lang="en-GB" sz="5400" b="0" cap="none" spc="0">
                <a:ln w="0">
                  <a:solidFill>
                    <a:schemeClr val="accent6">
                      <a:lumMod val="75000"/>
                    </a:schemeClr>
                  </a:solidFill>
                </a:ln>
                <a:solidFill>
                  <a:srgbClr val="0070C0"/>
                </a:solidFill>
                <a:effectLst>
                  <a:glow rad="101600">
                    <a:schemeClr val="accent1">
                      <a:satMod val="175000"/>
                      <a:alpha val="40000"/>
                    </a:schemeClr>
                  </a:glow>
                  <a:outerShdw blurRad="63500" sx="102000" sy="102000" algn="ctr" rotWithShape="0">
                    <a:prstClr val="black">
                      <a:alpha val="40000"/>
                    </a:prstClr>
                  </a:outerShdw>
                  <a:reflection blurRad="6350" stA="50000" endA="300" endPos="50000" dist="60007" dir="5400000" sy="-100000" algn="bl" rotWithShape="0"/>
                </a:effectLst>
              </a:rPr>
            </a:br>
            <a:r>
              <a:rPr lang="en-GB" sz="5400" b="0" cap="none" spc="0">
                <a:ln w="0">
                  <a:solidFill>
                    <a:schemeClr val="accent6">
                      <a:lumMod val="75000"/>
                    </a:schemeClr>
                  </a:solidFill>
                </a:ln>
                <a:solidFill>
                  <a:srgbClr val="0070C0"/>
                </a:solidFill>
                <a:effectLst>
                  <a:glow rad="101600">
                    <a:schemeClr val="accent1">
                      <a:satMod val="175000"/>
                      <a:alpha val="40000"/>
                    </a:schemeClr>
                  </a:glow>
                  <a:outerShdw blurRad="63500" sx="102000" sy="102000" algn="ctr" rotWithShape="0">
                    <a:prstClr val="black">
                      <a:alpha val="40000"/>
                    </a:prstClr>
                  </a:outerShdw>
                  <a:reflection blurRad="6350" stA="50000" endA="300" endPos="50000" dist="60007" dir="5400000" sy="-100000" algn="bl" rotWithShape="0"/>
                </a:effectLst>
              </a:rPr>
              <a:t> PPT By- 635</a:t>
            </a:r>
            <a:endParaRPr lang="en-IN" sz="5400" b="0" cap="none" spc="0">
              <a:ln w="0">
                <a:solidFill>
                  <a:schemeClr val="accent6">
                    <a:lumMod val="75000"/>
                  </a:schemeClr>
                </a:solidFill>
              </a:ln>
              <a:solidFill>
                <a:srgbClr val="0070C0"/>
              </a:solidFill>
              <a:effectLst>
                <a:glow rad="101600">
                  <a:schemeClr val="accent1">
                    <a:satMod val="175000"/>
                    <a:alpha val="40000"/>
                  </a:schemeClr>
                </a:glow>
                <a:outerShdw blurRad="63500" sx="102000" sy="102000" algn="ctr" rotWithShape="0">
                  <a:prstClr val="black">
                    <a:alpha val="40000"/>
                  </a:prstClr>
                </a:outerShdw>
                <a:reflection blurRad="6350" stA="50000" endA="300" endPos="50000" dist="60007" dir="5400000" sy="-100000" algn="bl" rotWithShape="0"/>
              </a:effectLst>
            </a:endParaRPr>
          </a:p>
        </p:txBody>
      </p:sp>
    </p:spTree>
    <p:extLst>
      <p:ext uri="{BB962C8B-B14F-4D97-AF65-F5344CB8AC3E}">
        <p14:creationId xmlns:p14="http://schemas.microsoft.com/office/powerpoint/2010/main" val="11039197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6C7908-54A1-EB6A-75E3-C4A5800F7991}"/>
              </a:ext>
            </a:extLst>
          </p:cNvPr>
          <p:cNvSpPr>
            <a:spLocks noGrp="1"/>
          </p:cNvSpPr>
          <p:nvPr>
            <p:ph type="title"/>
          </p:nvPr>
        </p:nvSpPr>
        <p:spPr>
          <a:xfrm>
            <a:off x="140043" y="123568"/>
            <a:ext cx="9910791" cy="930875"/>
          </a:xfrm>
        </p:spPr>
        <p:txBody>
          <a:bodyPr>
            <a:normAutofit/>
          </a:bodyPr>
          <a:lstStyle/>
          <a:p>
            <a:r>
              <a:rPr lang="en-GB" b="1" u="sng">
                <a:solidFill>
                  <a:schemeClr val="bg1"/>
                </a:solidFill>
                <a:highlight>
                  <a:srgbClr val="FFFF00"/>
                </a:highlight>
              </a:rPr>
              <a:t>INTRODUCTION .</a:t>
            </a:r>
            <a:endParaRPr lang="en-IN" b="1" u="sng">
              <a:solidFill>
                <a:schemeClr val="bg1"/>
              </a:solidFill>
              <a:highlight>
                <a:srgbClr val="FFFF00"/>
              </a:highlight>
            </a:endParaRPr>
          </a:p>
        </p:txBody>
      </p:sp>
      <p:sp>
        <p:nvSpPr>
          <p:cNvPr id="3" name="Content Placeholder 2">
            <a:extLst>
              <a:ext uri="{FF2B5EF4-FFF2-40B4-BE49-F238E27FC236}">
                <a16:creationId xmlns:a16="http://schemas.microsoft.com/office/drawing/2014/main" id="{8D340E18-24C8-F1D3-3482-B72CCC609B7F}"/>
              </a:ext>
            </a:extLst>
          </p:cNvPr>
          <p:cNvSpPr>
            <a:spLocks noGrp="1"/>
          </p:cNvSpPr>
          <p:nvPr>
            <p:ph idx="1"/>
          </p:nvPr>
        </p:nvSpPr>
        <p:spPr>
          <a:xfrm>
            <a:off x="1" y="807308"/>
            <a:ext cx="9745362" cy="5927124"/>
          </a:xfrm>
        </p:spPr>
        <p:txBody>
          <a:bodyPr vert="horz" lIns="91440" tIns="45720" rIns="91440" bIns="45720" rtlCol="0" anchor="t">
            <a:noAutofit/>
          </a:bodyPr>
          <a:lstStyle/>
          <a:p>
            <a:pPr algn="l"/>
            <a:r>
              <a:rPr lang="en-GB" sz="2200" i="0">
                <a:solidFill>
                  <a:schemeClr val="tx1">
                    <a:lumMod val="95000"/>
                  </a:schemeClr>
                </a:solidFill>
                <a:effectLst/>
                <a:latin typeface="Arial" panose="020B0604020202020204" pitchFamily="34" charset="0"/>
                <a:cs typeface="Arial" panose="020B0604020202020204" pitchFamily="34" charset="0"/>
              </a:rPr>
              <a:t>The Government of India introduced the New Economic Policy (NEP) in 1991 to respond to a balance of payments crisis. The NEP is credited to former Prime Minister Manmohan Singh as its architect. The NEP also emphasized implementing structural reforms to boost economic efficiency. It sought to enhance international competitiveness by removing rigidities across various economic sectors. The 1991 NEP was pivotal in reshaping India's economic landscape, ushering in significant transformations. The economic policy 1991 aimed at achieving multiple goals within India's economy. These objectives included:</a:t>
            </a:r>
          </a:p>
          <a:p>
            <a:pPr algn="l">
              <a:buFont typeface="Arial" panose="020B0604020202020204" pitchFamily="34" charset="0"/>
              <a:buChar char="•"/>
            </a:pPr>
            <a:r>
              <a:rPr lang="en-GB" sz="2200" i="0">
                <a:solidFill>
                  <a:schemeClr val="tx1">
                    <a:lumMod val="95000"/>
                  </a:schemeClr>
                </a:solidFill>
                <a:effectLst/>
                <a:latin typeface="Arial" panose="020B0604020202020204" pitchFamily="34" charset="0"/>
                <a:cs typeface="Arial" panose="020B0604020202020204" pitchFamily="34" charset="0"/>
              </a:rPr>
              <a:t>Accumulating foreign exchange reserves.</a:t>
            </a:r>
          </a:p>
          <a:p>
            <a:pPr algn="l">
              <a:buFont typeface="Arial" panose="020B0604020202020204" pitchFamily="34" charset="0"/>
              <a:buChar char="•"/>
            </a:pPr>
            <a:r>
              <a:rPr lang="en-GB" sz="2200" i="0">
                <a:solidFill>
                  <a:schemeClr val="tx1">
                    <a:lumMod val="95000"/>
                  </a:schemeClr>
                </a:solidFill>
                <a:effectLst/>
                <a:latin typeface="Arial" panose="020B0604020202020204" pitchFamily="34" charset="0"/>
                <a:cs typeface="Arial" panose="020B0604020202020204" pitchFamily="34" charset="0"/>
              </a:rPr>
              <a:t>Eliminating market restrictions.</a:t>
            </a:r>
          </a:p>
          <a:p>
            <a:pPr algn="l">
              <a:buFont typeface="Arial" panose="020B0604020202020204" pitchFamily="34" charset="0"/>
              <a:buChar char="•"/>
            </a:pPr>
            <a:r>
              <a:rPr lang="en-GB" sz="2200" i="0">
                <a:solidFill>
                  <a:schemeClr val="tx1">
                    <a:lumMod val="95000"/>
                  </a:schemeClr>
                </a:solidFill>
                <a:effectLst/>
                <a:latin typeface="Arial" panose="020B0604020202020204" pitchFamily="34" charset="0"/>
                <a:cs typeface="Arial" panose="020B0604020202020204" pitchFamily="34" charset="0"/>
              </a:rPr>
              <a:t>Facilitating global trade of goods, services, capital, human resources, and technology.</a:t>
            </a:r>
          </a:p>
          <a:p>
            <a:pPr algn="l">
              <a:buFont typeface="Arial" panose="020B0604020202020204" pitchFamily="34" charset="0"/>
              <a:buChar char="•"/>
            </a:pPr>
            <a:r>
              <a:rPr lang="en-GB" sz="2200" i="0" err="1">
                <a:solidFill>
                  <a:schemeClr val="tx1">
                    <a:lumMod val="95000"/>
                  </a:schemeClr>
                </a:solidFill>
                <a:effectLst/>
                <a:latin typeface="Arial" panose="020B0604020202020204" pitchFamily="34" charset="0"/>
                <a:cs typeface="Arial" panose="020B0604020202020204" pitchFamily="34" charset="0"/>
              </a:rPr>
              <a:t>Fueling</a:t>
            </a:r>
            <a:r>
              <a:rPr lang="en-GB" sz="2200" i="0">
                <a:solidFill>
                  <a:schemeClr val="tx1">
                    <a:lumMod val="95000"/>
                  </a:schemeClr>
                </a:solidFill>
                <a:effectLst/>
                <a:latin typeface="Arial" panose="020B0604020202020204" pitchFamily="34" charset="0"/>
                <a:cs typeface="Arial" panose="020B0604020202020204" pitchFamily="34" charset="0"/>
              </a:rPr>
              <a:t> economic growth.</a:t>
            </a:r>
          </a:p>
          <a:p>
            <a:endParaRPr lang="en-IN" sz="2400">
              <a:solidFill>
                <a:schemeClr val="tx1">
                  <a:lumMod val="95000"/>
                </a:schemeClr>
              </a:solidFill>
              <a:latin typeface="Arial" panose="020B0604020202020204" pitchFamily="34" charset="0"/>
              <a:cs typeface="Arial" panose="020B0604020202020204" pitchFamily="34" charset="0"/>
            </a:endParaRPr>
          </a:p>
        </p:txBody>
      </p:sp>
      <p:pic>
        <p:nvPicPr>
          <p:cNvPr id="4" name="Introduction The Gov">
            <a:hlinkClick r:id="" action="ppaction://media"/>
            <a:extLst>
              <a:ext uri="{FF2B5EF4-FFF2-40B4-BE49-F238E27FC236}">
                <a16:creationId xmlns:a16="http://schemas.microsoft.com/office/drawing/2014/main" id="{71A17B04-AC68-AEE8-3B51-0542AF20E3C5}"/>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241089" y="323335"/>
            <a:ext cx="609600" cy="609600"/>
          </a:xfrm>
          <a:prstGeom prst="rect">
            <a:avLst/>
          </a:prstGeom>
        </p:spPr>
      </p:pic>
      <p:pic>
        <p:nvPicPr>
          <p:cNvPr id="35" name="Picture 34" descr="Course Introduction Free Stock Photo - Public Domain Pictures">
            <a:extLst>
              <a:ext uri="{FF2B5EF4-FFF2-40B4-BE49-F238E27FC236}">
                <a16:creationId xmlns:a16="http://schemas.microsoft.com/office/drawing/2014/main" id="{D19C86B2-649D-8327-E0F8-03979D267E8E}"/>
              </a:ext>
            </a:extLst>
          </p:cNvPr>
          <p:cNvPicPr>
            <a:picLocks noChangeAspect="1"/>
          </p:cNvPicPr>
          <p:nvPr/>
        </p:nvPicPr>
        <p:blipFill>
          <a:blip r:embed="rId5"/>
          <a:stretch>
            <a:fillRect/>
          </a:stretch>
        </p:blipFill>
        <p:spPr>
          <a:xfrm>
            <a:off x="10437299" y="5672559"/>
            <a:ext cx="1753667" cy="1185441"/>
          </a:xfrm>
          <a:prstGeom prst="rect">
            <a:avLst/>
          </a:prstGeom>
        </p:spPr>
      </p:pic>
      <p:pic>
        <p:nvPicPr>
          <p:cNvPr id="6" name="Picture 5">
            <a:extLst>
              <a:ext uri="{FF2B5EF4-FFF2-40B4-BE49-F238E27FC236}">
                <a16:creationId xmlns:a16="http://schemas.microsoft.com/office/drawing/2014/main" id="{0DA9113A-57D6-8175-C246-B904B1FD0EC7}"/>
              </a:ext>
            </a:extLst>
          </p:cNvPr>
          <p:cNvPicPr>
            <a:picLocks noChangeAspect="1"/>
          </p:cNvPicPr>
          <p:nvPr/>
        </p:nvPicPr>
        <p:blipFill>
          <a:blip r:embed="rId6" cstate="print">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9745363" y="1284619"/>
            <a:ext cx="2404982" cy="1674469"/>
          </a:xfrm>
          <a:prstGeom prst="rect">
            <a:avLst/>
          </a:prstGeom>
        </p:spPr>
      </p:pic>
    </p:spTree>
    <p:extLst>
      <p:ext uri="{BB962C8B-B14F-4D97-AF65-F5344CB8AC3E}">
        <p14:creationId xmlns:p14="http://schemas.microsoft.com/office/powerpoint/2010/main" val="106367012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627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D706898-FE91-D9AA-6F81-4A3A29891A21}"/>
              </a:ext>
            </a:extLst>
          </p:cNvPr>
          <p:cNvSpPr>
            <a:spLocks noGrp="1"/>
          </p:cNvSpPr>
          <p:nvPr>
            <p:ph idx="1"/>
          </p:nvPr>
        </p:nvSpPr>
        <p:spPr>
          <a:xfrm>
            <a:off x="1" y="189470"/>
            <a:ext cx="10239632" cy="6668529"/>
          </a:xfrm>
        </p:spPr>
        <p:txBody>
          <a:bodyPr>
            <a:normAutofit/>
          </a:bodyPr>
          <a:lstStyle/>
          <a:p>
            <a:pPr algn="l"/>
            <a:r>
              <a:rPr lang="en-GB" sz="3600" b="1" i="0" u="sng">
                <a:solidFill>
                  <a:schemeClr val="tx1">
                    <a:lumMod val="95000"/>
                  </a:schemeClr>
                </a:solidFill>
                <a:effectLst>
                  <a:outerShdw blurRad="38100" dist="38100" dir="2700000" algn="tl">
                    <a:srgbClr val="000000">
                      <a:alpha val="43137"/>
                    </a:srgbClr>
                  </a:outerShdw>
                </a:effectLst>
                <a:highlight>
                  <a:srgbClr val="008080"/>
                </a:highlight>
                <a:latin typeface="Arial" panose="020B0604020202020204" pitchFamily="34" charset="0"/>
                <a:cs typeface="Arial" panose="020B0604020202020204" pitchFamily="34" charset="0"/>
              </a:rPr>
              <a:t>Objectives Of New Economic Policy (NEP 1991)</a:t>
            </a:r>
          </a:p>
          <a:p>
            <a:pPr algn="l">
              <a:buFont typeface="Arial" panose="020B0604020202020204" pitchFamily="34" charset="0"/>
              <a:buChar char="•"/>
            </a:pPr>
            <a:r>
              <a:rPr lang="en-GB" sz="2400" b="0" i="0">
                <a:solidFill>
                  <a:schemeClr val="tx1">
                    <a:lumMod val="95000"/>
                  </a:schemeClr>
                </a:solidFill>
                <a:effectLst/>
                <a:latin typeface="Arial" panose="020B0604020202020204" pitchFamily="34" charset="0"/>
                <a:cs typeface="Arial" panose="020B0604020202020204" pitchFamily="34" charset="0"/>
              </a:rPr>
              <a:t>The goal of the NEP 1991 was to reduce inflation rates and build up adequate foreign money reserves to increase its economic growth rate.</a:t>
            </a:r>
          </a:p>
          <a:p>
            <a:pPr algn="l">
              <a:buFont typeface="Arial" panose="020B0604020202020204" pitchFamily="34" charset="0"/>
              <a:buChar char="•"/>
            </a:pPr>
            <a:r>
              <a:rPr lang="en-GB" sz="2400" b="0" i="0">
                <a:solidFill>
                  <a:schemeClr val="tx1">
                    <a:lumMod val="95000"/>
                  </a:schemeClr>
                </a:solidFill>
                <a:effectLst/>
                <a:latin typeface="Arial" panose="020B0604020202020204" pitchFamily="34" charset="0"/>
                <a:cs typeface="Arial" panose="020B0604020202020204" pitchFamily="34" charset="0"/>
              </a:rPr>
              <a:t>The major aim is to plunge the Indian Economy into the ‘globalization’ arena and provide it with a new direction in the market.</a:t>
            </a:r>
          </a:p>
          <a:p>
            <a:pPr algn="l">
              <a:buFont typeface="Arial" panose="020B0604020202020204" pitchFamily="34" charset="0"/>
              <a:buChar char="•"/>
            </a:pPr>
            <a:r>
              <a:rPr lang="en-GB" sz="2400" b="0" i="0">
                <a:solidFill>
                  <a:schemeClr val="tx1">
                    <a:lumMod val="95000"/>
                  </a:schemeClr>
                </a:solidFill>
                <a:effectLst/>
                <a:latin typeface="Arial" panose="020B0604020202020204" pitchFamily="34" charset="0"/>
                <a:cs typeface="Arial" panose="020B0604020202020204" pitchFamily="34" charset="0"/>
              </a:rPr>
              <a:t>It aimed at economic stabilisation and a market economy by eliminating unnecessary regulations.</a:t>
            </a:r>
          </a:p>
          <a:p>
            <a:pPr algn="l">
              <a:buFont typeface="Arial" panose="020B0604020202020204" pitchFamily="34" charset="0"/>
              <a:buChar char="•"/>
            </a:pPr>
            <a:r>
              <a:rPr lang="en-GB" sz="2400" b="0" i="0">
                <a:solidFill>
                  <a:schemeClr val="tx1">
                    <a:lumMod val="95000"/>
                  </a:schemeClr>
                </a:solidFill>
                <a:effectLst/>
                <a:latin typeface="Arial" panose="020B0604020202020204" pitchFamily="34" charset="0"/>
                <a:cs typeface="Arial" panose="020B0604020202020204" pitchFamily="34" charset="0"/>
              </a:rPr>
              <a:t>It urged private actors in all areas of the economy to expand their engagement. This is why the reserved government sector numbers have decreased.</a:t>
            </a:r>
          </a:p>
          <a:p>
            <a:pPr algn="l">
              <a:buFont typeface="Arial" panose="020B0604020202020204" pitchFamily="34" charset="0"/>
              <a:buChar char="•"/>
            </a:pPr>
            <a:r>
              <a:rPr lang="en-GB" sz="2400" b="0" i="0">
                <a:solidFill>
                  <a:schemeClr val="tx1">
                    <a:lumMod val="95000"/>
                  </a:schemeClr>
                </a:solidFill>
                <a:effectLst/>
                <a:latin typeface="Arial" panose="020B0604020202020204" pitchFamily="34" charset="0"/>
                <a:cs typeface="Arial" panose="020B0604020202020204" pitchFamily="34" charset="0"/>
              </a:rPr>
              <a:t>Without limitations, it aimed to enable the worldwide movement of products, services, capital, people resources, and technology.</a:t>
            </a:r>
          </a:p>
          <a:p>
            <a:endParaRPr lang="en-IN" sz="1800">
              <a:solidFill>
                <a:schemeClr val="tx1">
                  <a:lumMod val="95000"/>
                </a:schemeClr>
              </a:solidFill>
              <a:latin typeface="Arial" panose="020B0604020202020204" pitchFamily="34" charset="0"/>
              <a:cs typeface="Arial" panose="020B0604020202020204" pitchFamily="34" charset="0"/>
            </a:endParaRPr>
          </a:p>
        </p:txBody>
      </p:sp>
      <p:pic>
        <p:nvPicPr>
          <p:cNvPr id="4" name="tVKHEGJZUXjRWYCf_1716958697">
            <a:hlinkClick r:id="" action="ppaction://media"/>
            <a:extLst>
              <a:ext uri="{FF2B5EF4-FFF2-40B4-BE49-F238E27FC236}">
                <a16:creationId xmlns:a16="http://schemas.microsoft.com/office/drawing/2014/main" id="{A8C5FA0A-DD5C-BA57-F09E-66D48CAA1215}"/>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50595" y="261550"/>
            <a:ext cx="609600" cy="609600"/>
          </a:xfrm>
          <a:prstGeom prst="rect">
            <a:avLst/>
          </a:prstGeom>
        </p:spPr>
      </p:pic>
    </p:spTree>
    <p:extLst>
      <p:ext uri="{BB962C8B-B14F-4D97-AF65-F5344CB8AC3E}">
        <p14:creationId xmlns:p14="http://schemas.microsoft.com/office/powerpoint/2010/main" val="409172320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519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53E0313-3ECC-A8F2-8306-DF616A4303F3}"/>
              </a:ext>
            </a:extLst>
          </p:cNvPr>
          <p:cNvSpPr>
            <a:spLocks noGrp="1"/>
          </p:cNvSpPr>
          <p:nvPr>
            <p:ph idx="1"/>
          </p:nvPr>
        </p:nvSpPr>
        <p:spPr>
          <a:xfrm>
            <a:off x="0" y="0"/>
            <a:ext cx="10269494" cy="6858000"/>
          </a:xfrm>
        </p:spPr>
        <p:txBody>
          <a:bodyPr>
            <a:normAutofit fontScale="92500"/>
          </a:bodyPr>
          <a:lstStyle/>
          <a:p>
            <a:pPr algn="l"/>
            <a:r>
              <a:rPr lang="en-GB" sz="4000" b="1" i="0" u="sng">
                <a:effectLst>
                  <a:outerShdw blurRad="38100" dist="38100" dir="2700000" algn="tl">
                    <a:srgbClr val="000000">
                      <a:alpha val="43137"/>
                    </a:srgbClr>
                  </a:outerShdw>
                </a:effectLst>
                <a:highlight>
                  <a:srgbClr val="008080"/>
                </a:highlight>
                <a:latin typeface="Arial" panose="020B0604020202020204" pitchFamily="34" charset="0"/>
                <a:cs typeface="Arial" panose="020B0604020202020204" pitchFamily="34" charset="0"/>
              </a:rPr>
              <a:t>Features of New Economic Policy 1991</a:t>
            </a:r>
          </a:p>
          <a:p>
            <a:pPr>
              <a:buFont typeface="Arial" panose="020B0604020202020204" pitchFamily="34" charset="0"/>
              <a:buChar char="•"/>
            </a:pPr>
            <a:r>
              <a:rPr lang="en-GB">
                <a:latin typeface="Arial" panose="020B0604020202020204" pitchFamily="34" charset="0"/>
                <a:cs typeface="Arial" panose="020B0604020202020204" pitchFamily="34" charset="0"/>
              </a:rPr>
              <a:t>Macroeconomic stabilisation and structural changes were part of the reform programme.</a:t>
            </a:r>
          </a:p>
          <a:p>
            <a:pPr>
              <a:buFont typeface="Arial" panose="020B0604020202020204" pitchFamily="34" charset="0"/>
              <a:buChar char="•"/>
            </a:pPr>
            <a:r>
              <a:rPr lang="en-GB">
                <a:latin typeface="Arial" panose="020B0604020202020204" pitchFamily="34" charset="0"/>
                <a:cs typeface="Arial" panose="020B0604020202020204" pitchFamily="34" charset="0"/>
              </a:rPr>
              <a:t>Structural reforms are medium and long-term programmes that address sector adaptation and supply-side issues and bring vitality to the economy and competitiveness.</a:t>
            </a:r>
          </a:p>
          <a:p>
            <a:pPr>
              <a:buFont typeface="Arial" panose="020B0604020202020204" pitchFamily="34" charset="0"/>
              <a:buChar char="•"/>
            </a:pPr>
            <a:r>
              <a:rPr lang="en-GB">
                <a:latin typeface="Arial" panose="020B0604020202020204" pitchFamily="34" charset="0"/>
                <a:cs typeface="Arial" panose="020B0604020202020204" pitchFamily="34" charset="0"/>
              </a:rPr>
              <a:t>Macroeconomic stabilisation is a short-term macroeconomic crisis resolution programme that regulates overall economic demand.</a:t>
            </a:r>
          </a:p>
          <a:p>
            <a:pPr>
              <a:buFont typeface="Arial" panose="020B0604020202020204" pitchFamily="34" charset="0"/>
              <a:buChar char="•"/>
            </a:pPr>
            <a:r>
              <a:rPr lang="en-GB">
                <a:latin typeface="Arial" panose="020B0604020202020204" pitchFamily="34" charset="0"/>
                <a:cs typeface="Arial" panose="020B0604020202020204" pitchFamily="34" charset="0"/>
              </a:rPr>
              <a:t>Focus areas of the NEP 1991 Economic Reforms were Liberalisation, Privatization, and Globalisation also Financial Sector Reforms &amp; Fiscal Policy reforms.</a:t>
            </a:r>
          </a:p>
          <a:p>
            <a:pPr marL="0" indent="0">
              <a:buNone/>
            </a:pPr>
            <a:r>
              <a:rPr lang="en-GB" sz="2600" b="1" u="sng">
                <a:effectLst>
                  <a:outerShdw blurRad="38100" dist="38100" dir="2700000" algn="tl">
                    <a:srgbClr val="000000">
                      <a:alpha val="43137"/>
                    </a:srgbClr>
                  </a:outerShdw>
                </a:effectLst>
                <a:highlight>
                  <a:srgbClr val="808000"/>
                </a:highlight>
                <a:latin typeface="Arial" panose="020B0604020202020204" pitchFamily="34" charset="0"/>
                <a:cs typeface="Arial" panose="020B0604020202020204" pitchFamily="34" charset="0"/>
              </a:rPr>
              <a:t>1. Liberalization</a:t>
            </a:r>
            <a:r>
              <a:rPr lang="en-GB" sz="2400">
                <a:latin typeface="Arial" panose="020B0604020202020204" pitchFamily="34" charset="0"/>
                <a:cs typeface="Arial" panose="020B0604020202020204" pitchFamily="34" charset="0"/>
              </a:rPr>
              <a:t>:</a:t>
            </a:r>
          </a:p>
          <a:p>
            <a:pPr marL="742950" lvl="1" indent="-285750">
              <a:buFont typeface="+mj-lt"/>
              <a:buAutoNum type="arabicPeriod"/>
            </a:pPr>
            <a:r>
              <a:rPr lang="en-GB" sz="2000" b="1" u="sng">
                <a:effectLst>
                  <a:outerShdw blurRad="38100" dist="38100" dir="2700000" algn="tl">
                    <a:srgbClr val="000000">
                      <a:alpha val="43137"/>
                    </a:srgbClr>
                  </a:outerShdw>
                </a:effectLst>
                <a:latin typeface="Arial" panose="020B0604020202020204" pitchFamily="34" charset="0"/>
                <a:cs typeface="Arial" panose="020B0604020202020204" pitchFamily="34" charset="0"/>
              </a:rPr>
              <a:t>Deregulatio</a:t>
            </a:r>
            <a:r>
              <a:rPr lang="en-GB" sz="2000">
                <a:latin typeface="Arial" panose="020B0604020202020204" pitchFamily="34" charset="0"/>
                <a:cs typeface="Arial" panose="020B0604020202020204" pitchFamily="34" charset="0"/>
              </a:rPr>
              <a:t>n: Reduction of government controls on business activities, ending the "License Raj."</a:t>
            </a:r>
          </a:p>
          <a:p>
            <a:pPr marL="742950" lvl="1" indent="-285750">
              <a:buFont typeface="+mj-lt"/>
              <a:buAutoNum type="arabicPeriod"/>
            </a:pPr>
            <a:r>
              <a:rPr lang="en-GB" sz="2000" b="1" u="sng">
                <a:effectLst>
                  <a:outerShdw blurRad="38100" dist="38100" dir="2700000" algn="tl">
                    <a:srgbClr val="000000">
                      <a:alpha val="43137"/>
                    </a:srgbClr>
                  </a:outerShdw>
                </a:effectLst>
                <a:latin typeface="Arial" panose="020B0604020202020204" pitchFamily="34" charset="0"/>
                <a:cs typeface="Arial" panose="020B0604020202020204" pitchFamily="34" charset="0"/>
              </a:rPr>
              <a:t>Industrial Policy</a:t>
            </a:r>
            <a:r>
              <a:rPr lang="en-GB" sz="2000">
                <a:latin typeface="Arial" panose="020B0604020202020204" pitchFamily="34" charset="0"/>
                <a:cs typeface="Arial" panose="020B0604020202020204" pitchFamily="34" charset="0"/>
              </a:rPr>
              <a:t>: De-licensing of industries, except for a few strategic sectors.</a:t>
            </a:r>
          </a:p>
          <a:p>
            <a:pPr marL="742950" lvl="1" indent="-285750">
              <a:buFont typeface="+mj-lt"/>
              <a:buAutoNum type="arabicPeriod"/>
            </a:pPr>
            <a:r>
              <a:rPr lang="en-GB" sz="2000" b="1" u="sng">
                <a:effectLst>
                  <a:outerShdw blurRad="38100" dist="38100" dir="2700000" algn="tl">
                    <a:srgbClr val="000000">
                      <a:alpha val="43137"/>
                    </a:srgbClr>
                  </a:outerShdw>
                </a:effectLst>
                <a:latin typeface="Arial" panose="020B0604020202020204" pitchFamily="34" charset="0"/>
                <a:cs typeface="Arial" panose="020B0604020202020204" pitchFamily="34" charset="0"/>
              </a:rPr>
              <a:t>Tax Reforms</a:t>
            </a:r>
            <a:r>
              <a:rPr lang="en-GB" sz="2000">
                <a:latin typeface="Arial" panose="020B0604020202020204" pitchFamily="34" charset="0"/>
                <a:cs typeface="Arial" panose="020B0604020202020204" pitchFamily="34" charset="0"/>
              </a:rPr>
              <a:t>: Rationalization of tax structure and reduction in tax rates to encourage compliance and investment</a:t>
            </a:r>
            <a:r>
              <a:rPr lang="en-GB">
                <a:latin typeface="Arial" panose="020B0604020202020204" pitchFamily="34" charset="0"/>
                <a:cs typeface="Arial" panose="020B0604020202020204" pitchFamily="34" charset="0"/>
              </a:rPr>
              <a:t>.</a:t>
            </a:r>
          </a:p>
          <a:p>
            <a:pPr marL="0" indent="0">
              <a:buNone/>
            </a:pPr>
            <a:r>
              <a:rPr lang="en-GB" sz="2600" b="1" u="sng">
                <a:effectLst>
                  <a:outerShdw blurRad="38100" dist="38100" dir="2700000" algn="tl">
                    <a:srgbClr val="000000">
                      <a:alpha val="43137"/>
                    </a:srgbClr>
                  </a:outerShdw>
                </a:effectLst>
                <a:highlight>
                  <a:srgbClr val="808000"/>
                </a:highlight>
                <a:latin typeface="Arial" panose="020B0604020202020204" pitchFamily="34" charset="0"/>
                <a:cs typeface="Arial" panose="020B0604020202020204" pitchFamily="34" charset="0"/>
              </a:rPr>
              <a:t>2. Privatization</a:t>
            </a:r>
            <a:r>
              <a:rPr lang="en-GB">
                <a:latin typeface="Arial" panose="020B0604020202020204" pitchFamily="34" charset="0"/>
                <a:cs typeface="Arial" panose="020B0604020202020204" pitchFamily="34" charset="0"/>
              </a:rPr>
              <a:t>:</a:t>
            </a:r>
          </a:p>
          <a:p>
            <a:pPr marL="742950" lvl="1" indent="-285750">
              <a:buFont typeface="+mj-lt"/>
              <a:buAutoNum type="arabicPeriod"/>
            </a:pPr>
            <a:r>
              <a:rPr lang="en-GB" sz="2000" b="1" u="sng">
                <a:effectLst>
                  <a:outerShdw blurRad="38100" dist="38100" dir="2700000" algn="tl">
                    <a:srgbClr val="000000">
                      <a:alpha val="43137"/>
                    </a:srgbClr>
                  </a:outerShdw>
                </a:effectLst>
                <a:latin typeface="Arial" panose="020B0604020202020204" pitchFamily="34" charset="0"/>
                <a:cs typeface="Arial" panose="020B0604020202020204" pitchFamily="34" charset="0"/>
              </a:rPr>
              <a:t>Disinvestment:</a:t>
            </a:r>
            <a:r>
              <a:rPr lang="en-GB" sz="2000">
                <a:latin typeface="Arial" panose="020B0604020202020204" pitchFamily="34" charset="0"/>
                <a:cs typeface="Arial" panose="020B0604020202020204" pitchFamily="34" charset="0"/>
              </a:rPr>
              <a:t> Selling government stakes in public sector enterprises to raise funds and improve efficiency.</a:t>
            </a:r>
          </a:p>
          <a:p>
            <a:pPr marL="742950" lvl="1" indent="-285750">
              <a:buFont typeface="+mj-lt"/>
              <a:buAutoNum type="arabicPeriod"/>
            </a:pPr>
            <a:endParaRPr lang="en-GB" sz="1600">
              <a:latin typeface="Arial" panose="020B0604020202020204" pitchFamily="34" charset="0"/>
              <a:cs typeface="Arial" panose="020B0604020202020204" pitchFamily="34" charset="0"/>
            </a:endParaRPr>
          </a:p>
        </p:txBody>
      </p:sp>
      <p:pic>
        <p:nvPicPr>
          <p:cNvPr id="5" name="Features of New Econ (2)">
            <a:hlinkClick r:id="" action="ppaction://media"/>
            <a:extLst>
              <a:ext uri="{FF2B5EF4-FFF2-40B4-BE49-F238E27FC236}">
                <a16:creationId xmlns:a16="http://schemas.microsoft.com/office/drawing/2014/main" id="{DC03B9D6-1DFE-9A47-0BFD-25D5841BD412}"/>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376454" y="199767"/>
            <a:ext cx="609600" cy="609600"/>
          </a:xfrm>
          <a:prstGeom prst="rect">
            <a:avLst/>
          </a:prstGeom>
        </p:spPr>
      </p:pic>
      <p:pic>
        <p:nvPicPr>
          <p:cNvPr id="7" name="Picture 6">
            <a:extLst>
              <a:ext uri="{FF2B5EF4-FFF2-40B4-BE49-F238E27FC236}">
                <a16:creationId xmlns:a16="http://schemas.microsoft.com/office/drawing/2014/main" id="{2C35456B-7B4F-7253-4B6E-3EB4F678BBC9}"/>
              </a:ext>
            </a:extLst>
          </p:cNvPr>
          <p:cNvPicPr>
            <a:picLocks noChangeAspect="1"/>
          </p:cNvPicPr>
          <p:nvPr/>
        </p:nvPicPr>
        <p:blipFill>
          <a:blip r:embed="rId5" cstate="print">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10385202" y="3534032"/>
            <a:ext cx="1600851" cy="1067234"/>
          </a:xfrm>
          <a:prstGeom prst="rect">
            <a:avLst/>
          </a:prstGeom>
        </p:spPr>
      </p:pic>
      <p:pic>
        <p:nvPicPr>
          <p:cNvPr id="10" name="Picture 9">
            <a:extLst>
              <a:ext uri="{FF2B5EF4-FFF2-40B4-BE49-F238E27FC236}">
                <a16:creationId xmlns:a16="http://schemas.microsoft.com/office/drawing/2014/main" id="{84A8750E-1549-10B3-0E2A-25AD47EE6145}"/>
              </a:ext>
            </a:extLst>
          </p:cNvPr>
          <p:cNvPicPr>
            <a:picLocks noChangeAspect="1"/>
          </p:cNvPicPr>
          <p:nvPr/>
        </p:nvPicPr>
        <p:blipFill>
          <a:blip r:embed="rId7" cstate="print">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9948309" y="3516238"/>
            <a:ext cx="853593" cy="853593"/>
          </a:xfrm>
          <a:prstGeom prst="rect">
            <a:avLst/>
          </a:prstGeom>
        </p:spPr>
      </p:pic>
      <p:pic>
        <p:nvPicPr>
          <p:cNvPr id="12" name="Picture 11">
            <a:extLst>
              <a:ext uri="{FF2B5EF4-FFF2-40B4-BE49-F238E27FC236}">
                <a16:creationId xmlns:a16="http://schemas.microsoft.com/office/drawing/2014/main" id="{2DB28502-8A27-023C-BA59-27DE08AE3114}"/>
              </a:ext>
            </a:extLst>
          </p:cNvPr>
          <p:cNvPicPr>
            <a:picLocks noChangeAspect="1"/>
          </p:cNvPicPr>
          <p:nvPr/>
        </p:nvPicPr>
        <p:blipFill>
          <a:blip r:embed="rId9" cstate="print">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10269494" y="5136977"/>
            <a:ext cx="1716559" cy="1144373"/>
          </a:xfrm>
          <a:prstGeom prst="rect">
            <a:avLst/>
          </a:prstGeom>
        </p:spPr>
      </p:pic>
    </p:spTree>
    <p:extLst>
      <p:ext uri="{BB962C8B-B14F-4D97-AF65-F5344CB8AC3E}">
        <p14:creationId xmlns:p14="http://schemas.microsoft.com/office/powerpoint/2010/main" val="35053679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7138"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FFB7ED0-E707-DF5D-8627-5363AC18E522}"/>
              </a:ext>
            </a:extLst>
          </p:cNvPr>
          <p:cNvSpPr>
            <a:spLocks noGrp="1"/>
          </p:cNvSpPr>
          <p:nvPr>
            <p:ph idx="1"/>
          </p:nvPr>
        </p:nvSpPr>
        <p:spPr>
          <a:xfrm>
            <a:off x="1" y="0"/>
            <a:ext cx="10012027" cy="6858000"/>
          </a:xfrm>
        </p:spPr>
        <p:txBody>
          <a:bodyPr>
            <a:normAutofit lnSpcReduction="10000"/>
          </a:bodyPr>
          <a:lstStyle/>
          <a:p>
            <a:pPr marL="742950" lvl="1" indent="-285750">
              <a:buFont typeface="+mj-lt"/>
              <a:buAutoNum type="arabicPeriod"/>
            </a:pPr>
            <a:r>
              <a:rPr lang="en-GB" sz="2000" b="1" u="sng">
                <a:effectLst>
                  <a:outerShdw blurRad="38100" dist="38100" dir="2700000" algn="tl">
                    <a:srgbClr val="000000">
                      <a:alpha val="43137"/>
                    </a:srgbClr>
                  </a:outerShdw>
                </a:effectLst>
                <a:latin typeface="Arial" panose="020B0604020202020204" pitchFamily="34" charset="0"/>
                <a:cs typeface="Arial" panose="020B0604020202020204" pitchFamily="34" charset="0"/>
              </a:rPr>
              <a:t>Public Sector Reforms</a:t>
            </a:r>
            <a:r>
              <a:rPr lang="en-GB" sz="2000">
                <a:latin typeface="Arial" panose="020B0604020202020204" pitchFamily="34" charset="0"/>
                <a:cs typeface="Arial" panose="020B0604020202020204" pitchFamily="34" charset="0"/>
              </a:rPr>
              <a:t>: Restructuring public sector enterprises to make them more competitive and profitable.</a:t>
            </a:r>
          </a:p>
          <a:p>
            <a:pPr marL="0" indent="0">
              <a:buNone/>
            </a:pPr>
            <a:r>
              <a:rPr lang="en-GB" sz="2400" b="1" u="sng">
                <a:effectLst>
                  <a:outerShdw blurRad="38100" dist="38100" dir="2700000" algn="tl">
                    <a:srgbClr val="000000">
                      <a:alpha val="43137"/>
                    </a:srgbClr>
                  </a:outerShdw>
                </a:effectLst>
                <a:highlight>
                  <a:srgbClr val="808000"/>
                </a:highlight>
                <a:latin typeface="Arial" panose="020B0604020202020204" pitchFamily="34" charset="0"/>
                <a:cs typeface="Arial" panose="020B0604020202020204" pitchFamily="34" charset="0"/>
              </a:rPr>
              <a:t> 3. Globalization</a:t>
            </a:r>
            <a:r>
              <a:rPr lang="en-GB" sz="2400" b="1" u="sng">
                <a:effectLst>
                  <a:outerShdw blurRad="38100" dist="38100" dir="2700000" algn="tl">
                    <a:srgbClr val="000000">
                      <a:alpha val="43137"/>
                    </a:srgbClr>
                  </a:outerShdw>
                </a:effectLst>
                <a:latin typeface="Arial" panose="020B0604020202020204" pitchFamily="34" charset="0"/>
                <a:cs typeface="Arial" panose="020B0604020202020204" pitchFamily="34" charset="0"/>
              </a:rPr>
              <a:t>:</a:t>
            </a:r>
          </a:p>
          <a:p>
            <a:pPr marL="742950" lvl="1" indent="-285750">
              <a:buFont typeface="+mj-lt"/>
              <a:buAutoNum type="arabicPeriod"/>
            </a:pPr>
            <a:r>
              <a:rPr lang="en-GB" sz="2000" b="1" u="sng">
                <a:effectLst>
                  <a:outerShdw blurRad="38100" dist="38100" dir="2700000" algn="tl">
                    <a:srgbClr val="000000">
                      <a:alpha val="43137"/>
                    </a:srgbClr>
                  </a:outerShdw>
                </a:effectLst>
                <a:latin typeface="Arial" panose="020B0604020202020204" pitchFamily="34" charset="0"/>
                <a:cs typeface="Arial" panose="020B0604020202020204" pitchFamily="34" charset="0"/>
              </a:rPr>
              <a:t>Trade Policy Reforms</a:t>
            </a:r>
            <a:r>
              <a:rPr lang="en-GB" sz="2000">
                <a:latin typeface="Arial" panose="020B0604020202020204" pitchFamily="34" charset="0"/>
                <a:cs typeface="Arial" panose="020B0604020202020204" pitchFamily="34" charset="0"/>
              </a:rPr>
              <a:t>: Reduction of import tariffs, removal of quantitative restrictions, and encouragement of exports.</a:t>
            </a:r>
          </a:p>
          <a:p>
            <a:pPr marL="742950" lvl="1" indent="-285750">
              <a:buFont typeface="+mj-lt"/>
              <a:buAutoNum type="arabicPeriod"/>
            </a:pPr>
            <a:r>
              <a:rPr lang="en-GB" sz="2000" b="1" u="sng">
                <a:effectLst>
                  <a:outerShdw blurRad="38100" dist="38100" dir="2700000" algn="tl">
                    <a:srgbClr val="000000">
                      <a:alpha val="43137"/>
                    </a:srgbClr>
                  </a:outerShdw>
                </a:effectLst>
                <a:latin typeface="Arial" panose="020B0604020202020204" pitchFamily="34" charset="0"/>
                <a:cs typeface="Arial" panose="020B0604020202020204" pitchFamily="34" charset="0"/>
              </a:rPr>
              <a:t>Foreign Investment</a:t>
            </a:r>
            <a:r>
              <a:rPr lang="en-GB" sz="2000">
                <a:latin typeface="Arial" panose="020B0604020202020204" pitchFamily="34" charset="0"/>
                <a:cs typeface="Arial" panose="020B0604020202020204" pitchFamily="34" charset="0"/>
              </a:rPr>
              <a:t>: Opening up sectors to Foreign Direct Investment (FDI) and easing regulations for foreign investors.</a:t>
            </a:r>
          </a:p>
          <a:p>
            <a:pPr marL="457200" lvl="1" indent="0">
              <a:buNone/>
            </a:pPr>
            <a:r>
              <a:rPr lang="en-GB" sz="2400" b="1" u="sng">
                <a:effectLst>
                  <a:outerShdw blurRad="38100" dist="38100" dir="2700000" algn="tl">
                    <a:srgbClr val="000000">
                      <a:alpha val="43137"/>
                    </a:srgbClr>
                  </a:outerShdw>
                </a:effectLst>
                <a:highlight>
                  <a:srgbClr val="808000"/>
                </a:highlight>
                <a:latin typeface="Arial" panose="020B0604020202020204" pitchFamily="34" charset="0"/>
                <a:cs typeface="Arial" panose="020B0604020202020204" pitchFamily="34" charset="0"/>
              </a:rPr>
              <a:t>4. Financial Sector Reforms</a:t>
            </a:r>
            <a:r>
              <a:rPr lang="en-GB" sz="2000" b="1" u="sng">
                <a:effectLst>
                  <a:outerShdw blurRad="38100" dist="38100" dir="2700000" algn="tl">
                    <a:srgbClr val="000000">
                      <a:alpha val="43137"/>
                    </a:srgbClr>
                  </a:outerShdw>
                </a:effectLst>
                <a:highlight>
                  <a:srgbClr val="808000"/>
                </a:highlight>
                <a:latin typeface="Arial" panose="020B0604020202020204" pitchFamily="34" charset="0"/>
                <a:cs typeface="Arial" panose="020B0604020202020204" pitchFamily="34" charset="0"/>
              </a:rPr>
              <a:t>:</a:t>
            </a:r>
          </a:p>
          <a:p>
            <a:pPr marL="742950" lvl="1" indent="-285750">
              <a:buFont typeface="+mj-lt"/>
              <a:buAutoNum type="arabicPeriod"/>
            </a:pPr>
            <a:r>
              <a:rPr lang="en-GB" sz="2000" b="1" u="sng">
                <a:effectLst>
                  <a:outerShdw blurRad="38100" dist="38100" dir="2700000" algn="tl">
                    <a:srgbClr val="000000">
                      <a:alpha val="43137"/>
                    </a:srgbClr>
                  </a:outerShdw>
                </a:effectLst>
                <a:latin typeface="Arial" panose="020B0604020202020204" pitchFamily="34" charset="0"/>
                <a:cs typeface="Arial" panose="020B0604020202020204" pitchFamily="34" charset="0"/>
              </a:rPr>
              <a:t>Banking Reforms: </a:t>
            </a:r>
            <a:r>
              <a:rPr lang="en-GB" sz="2000">
                <a:latin typeface="Arial" panose="020B0604020202020204" pitchFamily="34" charset="0"/>
                <a:cs typeface="Arial" panose="020B0604020202020204" pitchFamily="34" charset="0"/>
              </a:rPr>
              <a:t>Deregulation of interest rates, entry of private banks, and strengthening of banking supervision.</a:t>
            </a:r>
          </a:p>
          <a:p>
            <a:pPr marL="742950" lvl="1" indent="-285750">
              <a:buFont typeface="+mj-lt"/>
              <a:buAutoNum type="arabicPeriod"/>
            </a:pPr>
            <a:r>
              <a:rPr lang="en-GB" sz="2000" b="1" u="sng">
                <a:effectLst>
                  <a:outerShdw blurRad="38100" dist="38100" dir="2700000" algn="tl">
                    <a:srgbClr val="000000">
                      <a:alpha val="43137"/>
                    </a:srgbClr>
                  </a:outerShdw>
                </a:effectLst>
                <a:latin typeface="Arial" panose="020B0604020202020204" pitchFamily="34" charset="0"/>
                <a:cs typeface="Arial" panose="020B0604020202020204" pitchFamily="34" charset="0"/>
              </a:rPr>
              <a:t>Capital Market Reforms</a:t>
            </a:r>
            <a:r>
              <a:rPr lang="en-GB" sz="2000">
                <a:latin typeface="Arial" panose="020B0604020202020204" pitchFamily="34" charset="0"/>
                <a:cs typeface="Arial" panose="020B0604020202020204" pitchFamily="34" charset="0"/>
              </a:rPr>
              <a:t>: Establishment of SEBI (Securities and Exchange Board of India) to regulate and develop the capital market, and liberalization of stock market operations.</a:t>
            </a:r>
          </a:p>
          <a:p>
            <a:pPr marL="0" indent="0">
              <a:buNone/>
            </a:pPr>
            <a:r>
              <a:rPr lang="en-GB" sz="2400" b="1" u="sng">
                <a:effectLst>
                  <a:outerShdw blurRad="38100" dist="38100" dir="2700000" algn="tl">
                    <a:srgbClr val="000000">
                      <a:alpha val="43137"/>
                    </a:srgbClr>
                  </a:outerShdw>
                </a:effectLst>
                <a:highlight>
                  <a:srgbClr val="808000"/>
                </a:highlight>
                <a:latin typeface="Arial" panose="020B0604020202020204" pitchFamily="34" charset="0"/>
                <a:cs typeface="Arial" panose="020B0604020202020204" pitchFamily="34" charset="0"/>
              </a:rPr>
              <a:t>5. Fiscal Policy Reforms:</a:t>
            </a:r>
          </a:p>
          <a:p>
            <a:pPr marL="742950" lvl="1" indent="-285750">
              <a:buFont typeface="+mj-lt"/>
              <a:buAutoNum type="arabicPeriod"/>
            </a:pPr>
            <a:r>
              <a:rPr lang="en-GB" sz="2000" b="1" u="sng">
                <a:effectLst>
                  <a:outerShdw blurRad="38100" dist="38100" dir="2700000" algn="tl">
                    <a:srgbClr val="000000">
                      <a:alpha val="43137"/>
                    </a:srgbClr>
                  </a:outerShdw>
                </a:effectLst>
                <a:latin typeface="Arial" panose="020B0604020202020204" pitchFamily="34" charset="0"/>
                <a:cs typeface="Arial" panose="020B0604020202020204" pitchFamily="34" charset="0"/>
              </a:rPr>
              <a:t>Deficit Reduction</a:t>
            </a:r>
            <a:r>
              <a:rPr lang="en-GB" sz="2000">
                <a:latin typeface="Arial" panose="020B0604020202020204" pitchFamily="34" charset="0"/>
                <a:cs typeface="Arial" panose="020B0604020202020204" pitchFamily="34" charset="0"/>
              </a:rPr>
              <a:t>: Measures to reduce the fiscal deficit through expenditure control and revenue enhancement.</a:t>
            </a:r>
          </a:p>
          <a:p>
            <a:pPr marL="742950" lvl="1" indent="-285750">
              <a:buFont typeface="+mj-lt"/>
              <a:buAutoNum type="arabicPeriod"/>
            </a:pPr>
            <a:r>
              <a:rPr lang="en-GB" sz="2000" b="1" u="sng">
                <a:effectLst>
                  <a:outerShdw blurRad="38100" dist="38100" dir="2700000" algn="tl">
                    <a:srgbClr val="000000">
                      <a:alpha val="43137"/>
                    </a:srgbClr>
                  </a:outerShdw>
                </a:effectLst>
                <a:latin typeface="Arial" panose="020B0604020202020204" pitchFamily="34" charset="0"/>
                <a:cs typeface="Arial" panose="020B0604020202020204" pitchFamily="34" charset="0"/>
              </a:rPr>
              <a:t>Subsidy Reforms</a:t>
            </a:r>
            <a:r>
              <a:rPr lang="en-GB" sz="2000">
                <a:latin typeface="Arial" panose="020B0604020202020204" pitchFamily="34" charset="0"/>
                <a:cs typeface="Arial" panose="020B0604020202020204" pitchFamily="34" charset="0"/>
              </a:rPr>
              <a:t>: Rationalization and targeting of subsidies to reduce fiscal burden.</a:t>
            </a:r>
          </a:p>
          <a:p>
            <a:endParaRPr lang="en-IN">
              <a:latin typeface="Arial" panose="020B0604020202020204" pitchFamily="34" charset="0"/>
              <a:cs typeface="Arial" panose="020B0604020202020204" pitchFamily="34" charset="0"/>
            </a:endParaRPr>
          </a:p>
        </p:txBody>
      </p:sp>
      <p:pic>
        <p:nvPicPr>
          <p:cNvPr id="2" name="Public Sector Reform">
            <a:hlinkClick r:id="" action="ppaction://media"/>
            <a:extLst>
              <a:ext uri="{FF2B5EF4-FFF2-40B4-BE49-F238E27FC236}">
                <a16:creationId xmlns:a16="http://schemas.microsoft.com/office/drawing/2014/main" id="{E0F206E6-21FE-2726-1FDF-BAFECCE22832}"/>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75308" y="224482"/>
            <a:ext cx="609600" cy="609600"/>
          </a:xfrm>
          <a:prstGeom prst="rect">
            <a:avLst/>
          </a:prstGeom>
        </p:spPr>
      </p:pic>
      <p:pic>
        <p:nvPicPr>
          <p:cNvPr id="5" name="Picture 4">
            <a:extLst>
              <a:ext uri="{FF2B5EF4-FFF2-40B4-BE49-F238E27FC236}">
                <a16:creationId xmlns:a16="http://schemas.microsoft.com/office/drawing/2014/main" id="{D818A8EF-C282-878C-3889-B149E8A52442}"/>
              </a:ext>
            </a:extLst>
          </p:cNvPr>
          <p:cNvPicPr>
            <a:picLocks noChangeAspect="1"/>
          </p:cNvPicPr>
          <p:nvPr/>
        </p:nvPicPr>
        <p:blipFill>
          <a:blip r:embed="rId5" cstate="print">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10012028" y="1408669"/>
            <a:ext cx="2072880" cy="1618735"/>
          </a:xfrm>
          <a:prstGeom prst="rect">
            <a:avLst/>
          </a:prstGeom>
        </p:spPr>
      </p:pic>
      <p:pic>
        <p:nvPicPr>
          <p:cNvPr id="7" name="Picture 6">
            <a:extLst>
              <a:ext uri="{FF2B5EF4-FFF2-40B4-BE49-F238E27FC236}">
                <a16:creationId xmlns:a16="http://schemas.microsoft.com/office/drawing/2014/main" id="{21C5F94C-7F7C-E1A4-6DD9-0801FB5B6A80}"/>
              </a:ext>
            </a:extLst>
          </p:cNvPr>
          <p:cNvPicPr>
            <a:picLocks noChangeAspect="1"/>
          </p:cNvPicPr>
          <p:nvPr/>
        </p:nvPicPr>
        <p:blipFill>
          <a:blip r:embed="rId7" cstate="print">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10119119" y="3146855"/>
            <a:ext cx="1896533" cy="1066800"/>
          </a:xfrm>
          <a:prstGeom prst="rect">
            <a:avLst/>
          </a:prstGeom>
        </p:spPr>
      </p:pic>
      <p:pic>
        <p:nvPicPr>
          <p:cNvPr id="10" name="Picture 9">
            <a:extLst>
              <a:ext uri="{FF2B5EF4-FFF2-40B4-BE49-F238E27FC236}">
                <a16:creationId xmlns:a16="http://schemas.microsoft.com/office/drawing/2014/main" id="{6CE35249-3446-0760-33D3-6EFCF2126956}"/>
              </a:ext>
            </a:extLst>
          </p:cNvPr>
          <p:cNvPicPr>
            <a:picLocks noChangeAspect="1"/>
          </p:cNvPicPr>
          <p:nvPr/>
        </p:nvPicPr>
        <p:blipFill>
          <a:blip r:embed="rId9" cstate="print">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9677397" y="4294654"/>
            <a:ext cx="2590805" cy="2438405"/>
          </a:xfrm>
          <a:prstGeom prst="rect">
            <a:avLst/>
          </a:prstGeom>
        </p:spPr>
      </p:pic>
    </p:spTree>
    <p:extLst>
      <p:ext uri="{BB962C8B-B14F-4D97-AF65-F5344CB8AC3E}">
        <p14:creationId xmlns:p14="http://schemas.microsoft.com/office/powerpoint/2010/main" val="263395481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912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B2F7975-4375-ACC8-D05F-87B1B142F668}"/>
              </a:ext>
            </a:extLst>
          </p:cNvPr>
          <p:cNvSpPr>
            <a:spLocks noGrp="1"/>
          </p:cNvSpPr>
          <p:nvPr>
            <p:ph idx="1"/>
          </p:nvPr>
        </p:nvSpPr>
        <p:spPr>
          <a:xfrm>
            <a:off x="237068" y="169334"/>
            <a:ext cx="8669865" cy="6688666"/>
          </a:xfrm>
        </p:spPr>
        <p:txBody>
          <a:bodyPr>
            <a:normAutofit/>
          </a:bodyPr>
          <a:lstStyle/>
          <a:p>
            <a:r>
              <a:rPr lang="en-GB" sz="4800" b="1" u="sng">
                <a:solidFill>
                  <a:schemeClr val="tx2">
                    <a:lumMod val="10000"/>
                  </a:schemeClr>
                </a:solidFill>
                <a:effectLst>
                  <a:outerShdw blurRad="38100" dist="38100" dir="2700000" algn="tl">
                    <a:srgbClr val="000000">
                      <a:alpha val="43137"/>
                    </a:srgbClr>
                  </a:outerShdw>
                </a:effectLst>
                <a:highlight>
                  <a:srgbClr val="FFFF00"/>
                </a:highlight>
                <a:latin typeface="Arial" panose="020B0604020202020204" pitchFamily="34" charset="0"/>
                <a:cs typeface="Arial" panose="020B0604020202020204" pitchFamily="34" charset="0"/>
              </a:rPr>
              <a:t>Impacts on Various Sectors</a:t>
            </a:r>
          </a:p>
          <a:p>
            <a:pPr marL="514350" indent="-514350">
              <a:buAutoNum type="arabicPeriod"/>
            </a:pPr>
            <a:r>
              <a:rPr lang="en-GB" sz="2800" b="1" u="sng">
                <a:effectLst>
                  <a:outerShdw blurRad="38100" dist="38100" dir="2700000" algn="tl">
                    <a:srgbClr val="000000">
                      <a:alpha val="43137"/>
                    </a:srgbClr>
                  </a:outerShdw>
                </a:effectLst>
                <a:highlight>
                  <a:srgbClr val="00FFFF"/>
                </a:highlight>
                <a:latin typeface="Arial" panose="020B0604020202020204" pitchFamily="34" charset="0"/>
                <a:cs typeface="Arial" panose="020B0604020202020204" pitchFamily="34" charset="0"/>
              </a:rPr>
              <a:t>Industrial Sector:</a:t>
            </a:r>
          </a:p>
          <a:p>
            <a:pPr>
              <a:buFont typeface="Arial" panose="020B0604020202020204" pitchFamily="34" charset="0"/>
              <a:buChar char="•"/>
            </a:pPr>
            <a:r>
              <a:rPr lang="en-GB" sz="2400" b="1" u="sng">
                <a:latin typeface="Arial" panose="020B0604020202020204" pitchFamily="34" charset="0"/>
                <a:cs typeface="Arial" panose="020B0604020202020204" pitchFamily="34" charset="0"/>
              </a:rPr>
              <a:t>Growth and Diversification</a:t>
            </a:r>
            <a:r>
              <a:rPr lang="en-GB" sz="2400">
                <a:latin typeface="Arial" panose="020B0604020202020204" pitchFamily="34" charset="0"/>
                <a:cs typeface="Arial" panose="020B0604020202020204" pitchFamily="34" charset="0"/>
              </a:rPr>
              <a:t>:  Rapid industrial growth due to increased competition and reduced bureaucratic hurdles.</a:t>
            </a:r>
          </a:p>
          <a:p>
            <a:pPr>
              <a:buFont typeface="Arial" panose="020B0604020202020204" pitchFamily="34" charset="0"/>
              <a:buChar char="•"/>
            </a:pPr>
            <a:r>
              <a:rPr lang="en-GB" sz="2400" b="1" u="sng">
                <a:latin typeface="Arial" panose="020B0604020202020204" pitchFamily="34" charset="0"/>
                <a:cs typeface="Arial" panose="020B0604020202020204" pitchFamily="34" charset="0"/>
              </a:rPr>
              <a:t>Technological Upgradation</a:t>
            </a:r>
            <a:r>
              <a:rPr lang="en-GB" sz="2400">
                <a:latin typeface="Arial" panose="020B0604020202020204" pitchFamily="34" charset="0"/>
                <a:cs typeface="Arial" panose="020B0604020202020204" pitchFamily="34" charset="0"/>
              </a:rPr>
              <a:t>:  Adoption of new technologies and practices due to increased foreign investment and collaborations.</a:t>
            </a:r>
          </a:p>
          <a:p>
            <a:pPr marL="0" indent="0">
              <a:buNone/>
            </a:pPr>
            <a:r>
              <a:rPr lang="en-GB" sz="2400" b="1">
                <a:latin typeface="Arial" panose="020B0604020202020204" pitchFamily="34" charset="0"/>
                <a:cs typeface="Arial" panose="020B0604020202020204" pitchFamily="34" charset="0"/>
              </a:rPr>
              <a:t>2. </a:t>
            </a:r>
            <a:r>
              <a:rPr lang="en-GB" sz="2800" b="1" u="sng">
                <a:effectLst>
                  <a:outerShdw blurRad="38100" dist="38100" dir="2700000" algn="tl">
                    <a:srgbClr val="000000">
                      <a:alpha val="43137"/>
                    </a:srgbClr>
                  </a:outerShdw>
                </a:effectLst>
                <a:highlight>
                  <a:srgbClr val="00FFFF"/>
                </a:highlight>
                <a:latin typeface="Arial" panose="020B0604020202020204" pitchFamily="34" charset="0"/>
                <a:cs typeface="Arial" panose="020B0604020202020204" pitchFamily="34" charset="0"/>
              </a:rPr>
              <a:t>Services Sector</a:t>
            </a:r>
            <a:r>
              <a:rPr lang="en-GB" sz="2800" u="sng">
                <a:effectLst>
                  <a:outerShdw blurRad="38100" dist="38100" dir="2700000" algn="tl">
                    <a:srgbClr val="000000">
                      <a:alpha val="43137"/>
                    </a:srgbClr>
                  </a:outerShdw>
                </a:effectLst>
                <a:highlight>
                  <a:srgbClr val="00FFFF"/>
                </a:highlight>
                <a:latin typeface="Arial" panose="020B0604020202020204" pitchFamily="34" charset="0"/>
                <a:cs typeface="Arial" panose="020B0604020202020204" pitchFamily="34" charset="0"/>
              </a:rPr>
              <a:t>:</a:t>
            </a:r>
          </a:p>
          <a:p>
            <a:pPr>
              <a:buFont typeface="Arial" panose="020B0604020202020204" pitchFamily="34" charset="0"/>
              <a:buChar char="•"/>
            </a:pPr>
            <a:r>
              <a:rPr lang="en-GB" sz="2400" b="1" u="sng">
                <a:latin typeface="Arial" panose="020B0604020202020204" pitchFamily="34" charset="0"/>
                <a:cs typeface="Arial" panose="020B0604020202020204" pitchFamily="34" charset="0"/>
              </a:rPr>
              <a:t>Boom in IT and Services</a:t>
            </a:r>
            <a:r>
              <a:rPr lang="en-GB" sz="2400">
                <a:latin typeface="Arial" panose="020B0604020202020204" pitchFamily="34" charset="0"/>
                <a:cs typeface="Arial" panose="020B0604020202020204" pitchFamily="34" charset="0"/>
              </a:rPr>
              <a:t>:  Liberalization led to the growth of the IT and services sector, making India a global hub for IT services and BPO (Business Process Outsourcing).</a:t>
            </a:r>
          </a:p>
          <a:p>
            <a:pPr>
              <a:buFont typeface="Arial" panose="020B0604020202020204" pitchFamily="34" charset="0"/>
              <a:buChar char="•"/>
            </a:pPr>
            <a:r>
              <a:rPr lang="en-GB" sz="2400" b="1" u="sng">
                <a:latin typeface="Arial" panose="020B0604020202020204" pitchFamily="34" charset="0"/>
                <a:cs typeface="Arial" panose="020B0604020202020204" pitchFamily="34" charset="0"/>
              </a:rPr>
              <a:t>Financial Services</a:t>
            </a:r>
            <a:r>
              <a:rPr lang="en-GB" sz="2400">
                <a:latin typeface="Arial" panose="020B0604020202020204" pitchFamily="34" charset="0"/>
                <a:cs typeface="Arial" panose="020B0604020202020204" pitchFamily="34" charset="0"/>
              </a:rPr>
              <a:t>:  Growth in banking, insurance, and capital markets due to financial sector reforms.</a:t>
            </a:r>
          </a:p>
          <a:p>
            <a:pPr marL="742950" lvl="1" indent="-285750">
              <a:buFont typeface="+mj-lt"/>
              <a:buAutoNum type="arabicPeriod"/>
            </a:pPr>
            <a:endParaRPr lang="en-GB" sz="2000">
              <a:latin typeface="Arial" panose="020B0604020202020204" pitchFamily="34" charset="0"/>
              <a:cs typeface="Arial" panose="020B0604020202020204" pitchFamily="34" charset="0"/>
            </a:endParaRPr>
          </a:p>
          <a:p>
            <a:endParaRPr lang="en-IN" sz="2400">
              <a:latin typeface="Arial" panose="020B0604020202020204" pitchFamily="34" charset="0"/>
              <a:cs typeface="Arial" panose="020B0604020202020204" pitchFamily="34" charset="0"/>
            </a:endParaRPr>
          </a:p>
        </p:txBody>
      </p:sp>
      <p:pic>
        <p:nvPicPr>
          <p:cNvPr id="6" name="Impacts on Various S">
            <a:hlinkClick r:id="" action="ppaction://media"/>
            <a:extLst>
              <a:ext uri="{FF2B5EF4-FFF2-40B4-BE49-F238E27FC236}">
                <a16:creationId xmlns:a16="http://schemas.microsoft.com/office/drawing/2014/main" id="{4D35DB7B-F68E-79BD-0720-30FF8B3724F6}"/>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345332" y="355600"/>
            <a:ext cx="609600" cy="609600"/>
          </a:xfrm>
          <a:prstGeom prst="rect">
            <a:avLst/>
          </a:prstGeom>
        </p:spPr>
      </p:pic>
      <p:pic>
        <p:nvPicPr>
          <p:cNvPr id="8" name="Picture 7">
            <a:extLst>
              <a:ext uri="{FF2B5EF4-FFF2-40B4-BE49-F238E27FC236}">
                <a16:creationId xmlns:a16="http://schemas.microsoft.com/office/drawing/2014/main" id="{2BD1FCA9-3AC6-6FDA-2369-DE295E95BE1C}"/>
              </a:ext>
            </a:extLst>
          </p:cNvPr>
          <p:cNvPicPr>
            <a:picLocks noChangeAspect="1"/>
          </p:cNvPicPr>
          <p:nvPr/>
        </p:nvPicPr>
        <p:blipFill>
          <a:blip r:embed="rId5" cstate="print">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8890000" y="1164166"/>
            <a:ext cx="3302000" cy="2476500"/>
          </a:xfrm>
          <a:prstGeom prst="rect">
            <a:avLst/>
          </a:prstGeom>
        </p:spPr>
      </p:pic>
      <p:pic>
        <p:nvPicPr>
          <p:cNvPr id="19" name="Picture 18">
            <a:extLst>
              <a:ext uri="{FF2B5EF4-FFF2-40B4-BE49-F238E27FC236}">
                <a16:creationId xmlns:a16="http://schemas.microsoft.com/office/drawing/2014/main" id="{DB13CDA7-81F9-ECAF-C386-2115A0157966}"/>
              </a:ext>
            </a:extLst>
          </p:cNvPr>
          <p:cNvPicPr>
            <a:picLocks noChangeAspect="1"/>
          </p:cNvPicPr>
          <p:nvPr/>
        </p:nvPicPr>
        <p:blipFill rotWithShape="1">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rcRect l="-17123" t="-17123"/>
          <a:stretch/>
        </p:blipFill>
        <p:spPr>
          <a:xfrm>
            <a:off x="8287265" y="3513667"/>
            <a:ext cx="3904735" cy="2649100"/>
          </a:xfrm>
          <a:prstGeom prst="rect">
            <a:avLst/>
          </a:prstGeom>
        </p:spPr>
      </p:pic>
      <p:sp>
        <p:nvSpPr>
          <p:cNvPr id="20" name="TextBox 19">
            <a:extLst>
              <a:ext uri="{FF2B5EF4-FFF2-40B4-BE49-F238E27FC236}">
                <a16:creationId xmlns:a16="http://schemas.microsoft.com/office/drawing/2014/main" id="{E2521CEC-2CC5-769C-77E6-B2F73F384DBE}"/>
              </a:ext>
            </a:extLst>
          </p:cNvPr>
          <p:cNvSpPr txBox="1"/>
          <p:nvPr/>
        </p:nvSpPr>
        <p:spPr>
          <a:xfrm>
            <a:off x="9381066" y="6819432"/>
            <a:ext cx="2810933" cy="369332"/>
          </a:xfrm>
          <a:prstGeom prst="rect">
            <a:avLst/>
          </a:prstGeom>
          <a:noFill/>
        </p:spPr>
        <p:txBody>
          <a:bodyPr wrap="square" rtlCol="0">
            <a:spAutoFit/>
          </a:bodyPr>
          <a:lstStyle/>
          <a:p>
            <a:r>
              <a:rPr lang="en-IN" sz="900">
                <a:hlinkClick r:id="rId8" tooltip="https://freedomlibertadiparola.blogspot.com/2010/05/litalia-dei-call-centerallitalcarone-la.html"/>
              </a:rPr>
              <a:t>This Photo</a:t>
            </a:r>
            <a:r>
              <a:rPr lang="en-IN" sz="900"/>
              <a:t> by Unknown Author is licensed under </a:t>
            </a:r>
            <a:r>
              <a:rPr lang="en-IN" sz="900">
                <a:hlinkClick r:id="rId9" tooltip="https://creativecommons.org/licenses/by-nc/3.0/"/>
              </a:rPr>
              <a:t>CC BY-NC</a:t>
            </a:r>
            <a:endParaRPr lang="en-IN" sz="900"/>
          </a:p>
        </p:txBody>
      </p:sp>
    </p:spTree>
    <p:extLst>
      <p:ext uri="{BB962C8B-B14F-4D97-AF65-F5344CB8AC3E}">
        <p14:creationId xmlns:p14="http://schemas.microsoft.com/office/powerpoint/2010/main" val="2851040761"/>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6588" fill="hold"/>
                                        <p:tgtEl>
                                          <p:spTgt spid="6"/>
                                        </p:tgtEl>
                                      </p:cBhvr>
                                    </p:cmd>
                                  </p:childTnLst>
                                </p:cTn>
                              </p:par>
                              <p:par>
                                <p:cTn id="7" presetID="26" presetClass="emph" presetSubtype="0" fill="hold" grpId="0" nodeType="withEffect">
                                  <p:stCondLst>
                                    <p:cond delay="0"/>
                                  </p:stCondLst>
                                  <p:childTnLst>
                                    <p:animEffect transition="out" filter="fade">
                                      <p:cBhvr>
                                        <p:cTn id="8" dur="500" tmFilter="0, 0; .2, .5; .8, .5; 1, 0"/>
                                        <p:tgtEl>
                                          <p:spTgt spid="20"/>
                                        </p:tgtEl>
                                      </p:cBhvr>
                                    </p:animEffect>
                                    <p:animScale>
                                      <p:cBhvr>
                                        <p:cTn id="9" dur="250" autoRev="1" fill="hold"/>
                                        <p:tgtEl>
                                          <p:spTgt spid="2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audio>
              <p:cMediaNode vol="80000">
                <p:cTn id="10" fill="hold" display="0">
                  <p:stCondLst>
                    <p:cond delay="indefinite"/>
                  </p:stCondLst>
                  <p:endCondLst>
                    <p:cond evt="onStopAudio" delay="0">
                      <p:tgtEl>
                        <p:sldTgt/>
                      </p:tgtEl>
                    </p:cond>
                  </p:endCondLst>
                </p:cTn>
                <p:tgtEl>
                  <p:spTgt spid="6"/>
                </p:tgtEl>
              </p:cMediaNode>
            </p:audio>
          </p:childTnLst>
        </p:cTn>
      </p:par>
    </p:tnLst>
    <p:bldLst>
      <p:bldP spid="2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F12BB66-147A-1ABF-AED6-B8D63B21FDC2}"/>
              </a:ext>
            </a:extLst>
          </p:cNvPr>
          <p:cNvSpPr>
            <a:spLocks noGrp="1"/>
          </p:cNvSpPr>
          <p:nvPr>
            <p:ph idx="1"/>
          </p:nvPr>
        </p:nvSpPr>
        <p:spPr>
          <a:xfrm>
            <a:off x="135467" y="347134"/>
            <a:ext cx="9074436" cy="6510866"/>
          </a:xfrm>
        </p:spPr>
        <p:txBody>
          <a:bodyPr>
            <a:normAutofit/>
          </a:bodyPr>
          <a:lstStyle/>
          <a:p>
            <a:pPr marL="0" indent="0">
              <a:buNone/>
            </a:pPr>
            <a:r>
              <a:rPr lang="en-GB" sz="2800" b="1">
                <a:latin typeface="Arial" panose="020B0604020202020204" pitchFamily="34" charset="0"/>
                <a:cs typeface="Arial" panose="020B0604020202020204" pitchFamily="34" charset="0"/>
              </a:rPr>
              <a:t>3. </a:t>
            </a:r>
            <a:r>
              <a:rPr lang="en-GB" sz="2800" b="1" u="sng">
                <a:effectLst>
                  <a:outerShdw blurRad="38100" dist="38100" dir="2700000" algn="tl">
                    <a:srgbClr val="000000">
                      <a:alpha val="43137"/>
                    </a:srgbClr>
                  </a:outerShdw>
                </a:effectLst>
                <a:highlight>
                  <a:srgbClr val="00FFFF"/>
                </a:highlight>
                <a:latin typeface="Arial" panose="020B0604020202020204" pitchFamily="34" charset="0"/>
                <a:cs typeface="Arial" panose="020B0604020202020204" pitchFamily="34" charset="0"/>
              </a:rPr>
              <a:t>Agriculture Sector:</a:t>
            </a:r>
          </a:p>
          <a:p>
            <a:pPr>
              <a:buFont typeface="Arial" panose="020B0604020202020204" pitchFamily="34" charset="0"/>
              <a:buChar char="•"/>
            </a:pPr>
            <a:r>
              <a:rPr lang="en-GB" sz="2400" b="1" u="sng">
                <a:latin typeface="Arial" panose="020B0604020202020204" pitchFamily="34" charset="0"/>
                <a:cs typeface="Arial" panose="020B0604020202020204" pitchFamily="34" charset="0"/>
              </a:rPr>
              <a:t>Mixed Results</a:t>
            </a:r>
            <a:r>
              <a:rPr lang="en-GB" sz="2400">
                <a:latin typeface="Arial" panose="020B0604020202020204" pitchFamily="34" charset="0"/>
                <a:cs typeface="Arial" panose="020B0604020202020204" pitchFamily="34" charset="0"/>
              </a:rPr>
              <a:t>: While some reforms like reduced subsidies and exposure to global markets had mixed impacts, agricultural productivity saw improvements through better access to technology and inputs.</a:t>
            </a:r>
          </a:p>
          <a:p>
            <a:pPr marL="0" indent="0">
              <a:buNone/>
            </a:pPr>
            <a:r>
              <a:rPr lang="en-GB" sz="2800" b="1">
                <a:latin typeface="Arial" panose="020B0604020202020204" pitchFamily="34" charset="0"/>
                <a:cs typeface="Arial" panose="020B0604020202020204" pitchFamily="34" charset="0"/>
              </a:rPr>
              <a:t>4. </a:t>
            </a:r>
            <a:r>
              <a:rPr lang="en-GB" sz="2800" b="1" u="sng">
                <a:effectLst>
                  <a:outerShdw blurRad="38100" dist="38100" dir="2700000" algn="tl">
                    <a:srgbClr val="000000">
                      <a:alpha val="43137"/>
                    </a:srgbClr>
                  </a:outerShdw>
                </a:effectLst>
                <a:highlight>
                  <a:srgbClr val="00FFFF"/>
                </a:highlight>
                <a:latin typeface="Arial" panose="020B0604020202020204" pitchFamily="34" charset="0"/>
                <a:cs typeface="Arial" panose="020B0604020202020204" pitchFamily="34" charset="0"/>
              </a:rPr>
              <a:t>Trade and External Sector:</a:t>
            </a:r>
          </a:p>
          <a:p>
            <a:pPr>
              <a:buFont typeface="Arial" panose="020B0604020202020204" pitchFamily="34" charset="0"/>
              <a:buChar char="•"/>
            </a:pPr>
            <a:r>
              <a:rPr lang="en-GB" sz="2400" b="1" u="sng">
                <a:latin typeface="Arial" panose="020B0604020202020204" pitchFamily="34" charset="0"/>
                <a:cs typeface="Arial" panose="020B0604020202020204" pitchFamily="34" charset="0"/>
              </a:rPr>
              <a:t>Export Growth</a:t>
            </a:r>
            <a:r>
              <a:rPr lang="en-GB" sz="2400">
                <a:latin typeface="Arial" panose="020B0604020202020204" pitchFamily="34" charset="0"/>
                <a:cs typeface="Arial" panose="020B0604020202020204" pitchFamily="34" charset="0"/>
              </a:rPr>
              <a:t>: Significant increase in exports due to improved competitiveness and access to international markets.</a:t>
            </a:r>
          </a:p>
          <a:p>
            <a:pPr>
              <a:buFont typeface="Arial" panose="020B0604020202020204" pitchFamily="34" charset="0"/>
              <a:buChar char="•"/>
            </a:pPr>
            <a:r>
              <a:rPr lang="en-GB" sz="2400" b="1" u="sng">
                <a:latin typeface="Arial" panose="020B0604020202020204" pitchFamily="34" charset="0"/>
                <a:cs typeface="Arial" panose="020B0604020202020204" pitchFamily="34" charset="0"/>
              </a:rPr>
              <a:t>FDI Inflows</a:t>
            </a:r>
            <a:r>
              <a:rPr lang="en-GB" sz="2400">
                <a:latin typeface="Arial" panose="020B0604020202020204" pitchFamily="34" charset="0"/>
                <a:cs typeface="Arial" panose="020B0604020202020204" pitchFamily="34" charset="0"/>
              </a:rPr>
              <a:t>: Substantial increase in foreign direct investment, bringing in capital, technology, and management expertise.</a:t>
            </a:r>
          </a:p>
          <a:p>
            <a:pPr marL="0" indent="0">
              <a:buNone/>
            </a:pPr>
            <a:r>
              <a:rPr lang="en-GB" sz="2800" b="1">
                <a:latin typeface="Arial" panose="020B0604020202020204" pitchFamily="34" charset="0"/>
                <a:cs typeface="Arial" panose="020B0604020202020204" pitchFamily="34" charset="0"/>
              </a:rPr>
              <a:t>5. </a:t>
            </a:r>
            <a:r>
              <a:rPr lang="en-GB" sz="2800" b="1" u="sng">
                <a:effectLst>
                  <a:outerShdw blurRad="38100" dist="38100" dir="2700000" algn="tl">
                    <a:srgbClr val="000000">
                      <a:alpha val="43137"/>
                    </a:srgbClr>
                  </a:outerShdw>
                </a:effectLst>
                <a:highlight>
                  <a:srgbClr val="00FFFF"/>
                </a:highlight>
                <a:latin typeface="Arial" panose="020B0604020202020204" pitchFamily="34" charset="0"/>
                <a:cs typeface="Arial" panose="020B0604020202020204" pitchFamily="34" charset="0"/>
              </a:rPr>
              <a:t>Infrastructure:</a:t>
            </a:r>
          </a:p>
          <a:p>
            <a:pPr>
              <a:buFont typeface="Arial" panose="020B0604020202020204" pitchFamily="34" charset="0"/>
              <a:buChar char="•"/>
            </a:pPr>
            <a:r>
              <a:rPr lang="en-GB" sz="2400" b="1" u="sng">
                <a:latin typeface="Arial" panose="020B0604020202020204" pitchFamily="34" charset="0"/>
                <a:cs typeface="Arial" panose="020B0604020202020204" pitchFamily="34" charset="0"/>
              </a:rPr>
              <a:t>Improvement</a:t>
            </a:r>
            <a:r>
              <a:rPr lang="en-GB" sz="2400" u="sng">
                <a:latin typeface="Arial" panose="020B0604020202020204" pitchFamily="34" charset="0"/>
                <a:cs typeface="Arial" panose="020B0604020202020204" pitchFamily="34" charset="0"/>
              </a:rPr>
              <a:t>:</a:t>
            </a:r>
            <a:r>
              <a:rPr lang="en-GB" sz="2400">
                <a:latin typeface="Arial" panose="020B0604020202020204" pitchFamily="34" charset="0"/>
                <a:cs typeface="Arial" panose="020B0604020202020204" pitchFamily="34" charset="0"/>
              </a:rPr>
              <a:t> Increased private sector participation in infrastructure development, leading to better roads, telecommunications, and power sectors.</a:t>
            </a:r>
          </a:p>
          <a:p>
            <a:pPr marL="0" indent="0">
              <a:buNone/>
            </a:pPr>
            <a:endParaRPr lang="en-GB" sz="2400">
              <a:latin typeface="Arial" panose="020B0604020202020204" pitchFamily="34" charset="0"/>
              <a:cs typeface="Arial" panose="020B0604020202020204" pitchFamily="34" charset="0"/>
            </a:endParaRPr>
          </a:p>
          <a:p>
            <a:endParaRPr lang="en-IN" sz="2400">
              <a:latin typeface="Arial" panose="020B0604020202020204" pitchFamily="34" charset="0"/>
              <a:cs typeface="Arial" panose="020B0604020202020204" pitchFamily="34" charset="0"/>
            </a:endParaRPr>
          </a:p>
        </p:txBody>
      </p:sp>
      <p:pic>
        <p:nvPicPr>
          <p:cNvPr id="7" name="3 Agriculture Sector">
            <a:hlinkClick r:id="" action="ppaction://media"/>
            <a:extLst>
              <a:ext uri="{FF2B5EF4-FFF2-40B4-BE49-F238E27FC236}">
                <a16:creationId xmlns:a16="http://schemas.microsoft.com/office/drawing/2014/main" id="{09392DFA-B0A6-0E4E-A9CD-C4F6D1142E74}"/>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328399" y="347133"/>
            <a:ext cx="609600" cy="609600"/>
          </a:xfrm>
          <a:prstGeom prst="rect">
            <a:avLst/>
          </a:prstGeom>
        </p:spPr>
      </p:pic>
      <p:pic>
        <p:nvPicPr>
          <p:cNvPr id="11" name="Picture 10">
            <a:extLst>
              <a:ext uri="{FF2B5EF4-FFF2-40B4-BE49-F238E27FC236}">
                <a16:creationId xmlns:a16="http://schemas.microsoft.com/office/drawing/2014/main" id="{1BB1178B-F29E-F73D-46BE-7F75F33A2F69}"/>
              </a:ext>
            </a:extLst>
          </p:cNvPr>
          <p:cNvPicPr>
            <a:picLocks noChangeAspect="1"/>
          </p:cNvPicPr>
          <p:nvPr/>
        </p:nvPicPr>
        <p:blipFill>
          <a:blip r:embed="rId5" cstate="print">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9209903" y="1109859"/>
            <a:ext cx="2982097" cy="1699244"/>
          </a:xfrm>
          <a:prstGeom prst="rect">
            <a:avLst/>
          </a:prstGeom>
        </p:spPr>
      </p:pic>
      <p:pic>
        <p:nvPicPr>
          <p:cNvPr id="13" name="Picture 12">
            <a:extLst>
              <a:ext uri="{FF2B5EF4-FFF2-40B4-BE49-F238E27FC236}">
                <a16:creationId xmlns:a16="http://schemas.microsoft.com/office/drawing/2014/main" id="{20F5C4DD-C3DA-BF73-1508-16AD7A7D3950}"/>
              </a:ext>
            </a:extLst>
          </p:cNvPr>
          <p:cNvPicPr>
            <a:picLocks noChangeAspect="1"/>
          </p:cNvPicPr>
          <p:nvPr/>
        </p:nvPicPr>
        <p:blipFill>
          <a:blip r:embed="rId7" cstate="print">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9171122" y="3058107"/>
            <a:ext cx="3020878" cy="1699244"/>
          </a:xfrm>
          <a:prstGeom prst="rect">
            <a:avLst/>
          </a:prstGeom>
        </p:spPr>
      </p:pic>
      <p:pic>
        <p:nvPicPr>
          <p:cNvPr id="18" name="Picture 17">
            <a:extLst>
              <a:ext uri="{FF2B5EF4-FFF2-40B4-BE49-F238E27FC236}">
                <a16:creationId xmlns:a16="http://schemas.microsoft.com/office/drawing/2014/main" id="{C9B59D61-C8B8-FB39-F7FD-22A2C09A027F}"/>
              </a:ext>
            </a:extLst>
          </p:cNvPr>
          <p:cNvPicPr>
            <a:picLocks noChangeAspect="1"/>
          </p:cNvPicPr>
          <p:nvPr/>
        </p:nvPicPr>
        <p:blipFill>
          <a:blip r:embed="rId9" cstate="print">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9186676" y="4963296"/>
            <a:ext cx="2869857" cy="1913238"/>
          </a:xfrm>
          <a:prstGeom prst="rect">
            <a:avLst/>
          </a:prstGeom>
        </p:spPr>
      </p:pic>
    </p:spTree>
    <p:extLst>
      <p:ext uri="{BB962C8B-B14F-4D97-AF65-F5344CB8AC3E}">
        <p14:creationId xmlns:p14="http://schemas.microsoft.com/office/powerpoint/2010/main" val="2276713211"/>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0388"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9C86B07-F278-BAEC-0741-F49AD62F986B}"/>
              </a:ext>
            </a:extLst>
          </p:cNvPr>
          <p:cNvSpPr>
            <a:spLocks noGrp="1"/>
          </p:cNvSpPr>
          <p:nvPr>
            <p:ph idx="1"/>
          </p:nvPr>
        </p:nvSpPr>
        <p:spPr>
          <a:xfrm>
            <a:off x="0" y="0"/>
            <a:ext cx="10750377" cy="6858000"/>
          </a:xfrm>
        </p:spPr>
        <p:txBody>
          <a:bodyPr>
            <a:normAutofit/>
          </a:bodyPr>
          <a:lstStyle/>
          <a:p>
            <a:r>
              <a:rPr lang="en-GB" sz="4000" b="1" u="sng">
                <a:effectLst>
                  <a:outerShdw blurRad="38100" dist="38100" dir="2700000" algn="tl">
                    <a:srgbClr val="000000">
                      <a:alpha val="43137"/>
                    </a:srgbClr>
                  </a:outerShdw>
                </a:effectLst>
                <a:highlight>
                  <a:srgbClr val="008080"/>
                </a:highlight>
                <a:latin typeface="Arial" panose="020B0604020202020204" pitchFamily="34" charset="0"/>
                <a:cs typeface="Arial" panose="020B0604020202020204" pitchFamily="34" charset="0"/>
              </a:rPr>
              <a:t>Impacts Shaping Post-Liberalization India</a:t>
            </a:r>
          </a:p>
          <a:p>
            <a:pPr>
              <a:buFont typeface="+mj-lt"/>
              <a:buAutoNum type="arabicPeriod"/>
            </a:pPr>
            <a:r>
              <a:rPr lang="en-GB" sz="2400" b="1" u="sng">
                <a:effectLst>
                  <a:outerShdw blurRad="38100" dist="38100" dir="2700000" algn="tl">
                    <a:srgbClr val="000000">
                      <a:alpha val="43137"/>
                    </a:srgbClr>
                  </a:outerShdw>
                </a:effectLst>
                <a:highlight>
                  <a:srgbClr val="800000"/>
                </a:highlight>
                <a:latin typeface="Arial" panose="020B0604020202020204" pitchFamily="34" charset="0"/>
                <a:cs typeface="Arial" panose="020B0604020202020204" pitchFamily="34" charset="0"/>
              </a:rPr>
              <a:t>Sustained Economic Growth</a:t>
            </a:r>
            <a:r>
              <a:rPr lang="en-GB" sz="2400">
                <a:latin typeface="Arial" panose="020B0604020202020204" pitchFamily="34" charset="0"/>
                <a:cs typeface="Arial" panose="020B0604020202020204" pitchFamily="34" charset="0"/>
              </a:rPr>
              <a:t>: India experienced higher and more sustained economic growth rates post-1991.</a:t>
            </a:r>
          </a:p>
          <a:p>
            <a:pPr>
              <a:buFont typeface="+mj-lt"/>
              <a:buAutoNum type="arabicPeriod"/>
            </a:pPr>
            <a:r>
              <a:rPr lang="en-GB" sz="2400" b="1" u="sng">
                <a:effectLst>
                  <a:outerShdw blurRad="38100" dist="38100" dir="2700000" algn="tl">
                    <a:srgbClr val="000000">
                      <a:alpha val="43137"/>
                    </a:srgbClr>
                  </a:outerShdw>
                </a:effectLst>
                <a:highlight>
                  <a:srgbClr val="800000"/>
                </a:highlight>
                <a:latin typeface="Arial" panose="020B0604020202020204" pitchFamily="34" charset="0"/>
                <a:cs typeface="Arial" panose="020B0604020202020204" pitchFamily="34" charset="0"/>
              </a:rPr>
              <a:t>Increased Global Integration</a:t>
            </a:r>
            <a:r>
              <a:rPr lang="en-GB" sz="2400">
                <a:latin typeface="Arial" panose="020B0604020202020204" pitchFamily="34" charset="0"/>
                <a:cs typeface="Arial" panose="020B0604020202020204" pitchFamily="34" charset="0"/>
              </a:rPr>
              <a:t>: The Indian economy became more integrated with the global economy, benefiting from trade and investment flows.</a:t>
            </a:r>
          </a:p>
          <a:p>
            <a:pPr>
              <a:buFont typeface="+mj-lt"/>
              <a:buAutoNum type="arabicPeriod"/>
            </a:pPr>
            <a:r>
              <a:rPr lang="en-GB" sz="2400" b="1" u="sng">
                <a:effectLst>
                  <a:outerShdw blurRad="38100" dist="38100" dir="2700000" algn="tl">
                    <a:srgbClr val="000000">
                      <a:alpha val="43137"/>
                    </a:srgbClr>
                  </a:outerShdw>
                </a:effectLst>
                <a:highlight>
                  <a:srgbClr val="800000"/>
                </a:highlight>
                <a:latin typeface="Arial" panose="020B0604020202020204" pitchFamily="34" charset="0"/>
                <a:cs typeface="Arial" panose="020B0604020202020204" pitchFamily="34" charset="0"/>
              </a:rPr>
              <a:t>Improved Standard of Living</a:t>
            </a:r>
            <a:r>
              <a:rPr lang="en-GB" sz="2400">
                <a:latin typeface="Arial" panose="020B0604020202020204" pitchFamily="34" charset="0"/>
                <a:cs typeface="Arial" panose="020B0604020202020204" pitchFamily="34" charset="0"/>
              </a:rPr>
              <a:t>: Higher economic growth translated into improved living standards, reduced poverty rates, and increased employment opportunities.</a:t>
            </a:r>
          </a:p>
          <a:p>
            <a:pPr>
              <a:buFont typeface="+mj-lt"/>
              <a:buAutoNum type="arabicPeriod"/>
            </a:pPr>
            <a:r>
              <a:rPr lang="en-GB" sz="2400" b="1" u="sng">
                <a:effectLst>
                  <a:outerShdw blurRad="38100" dist="38100" dir="2700000" algn="tl">
                    <a:srgbClr val="000000">
                      <a:alpha val="43137"/>
                    </a:srgbClr>
                  </a:outerShdw>
                </a:effectLst>
                <a:highlight>
                  <a:srgbClr val="800000"/>
                </a:highlight>
                <a:latin typeface="Arial" panose="020B0604020202020204" pitchFamily="34" charset="0"/>
                <a:cs typeface="Arial" panose="020B0604020202020204" pitchFamily="34" charset="0"/>
              </a:rPr>
              <a:t>Challenges of Inequality</a:t>
            </a:r>
            <a:r>
              <a:rPr lang="en-GB" sz="2400">
                <a:latin typeface="Arial" panose="020B0604020202020204" pitchFamily="34" charset="0"/>
                <a:cs typeface="Arial" panose="020B0604020202020204" pitchFamily="34" charset="0"/>
              </a:rPr>
              <a:t>: Economic liberalization also led to increased income inequality and regional disparities, posing a challenge for inclusive growth.</a:t>
            </a:r>
          </a:p>
          <a:p>
            <a:pPr>
              <a:buFont typeface="+mj-lt"/>
              <a:buAutoNum type="arabicPeriod"/>
            </a:pPr>
            <a:r>
              <a:rPr lang="en-GB" sz="2400" b="1" u="sng">
                <a:effectLst>
                  <a:outerShdw blurRad="38100" dist="38100" dir="2700000" algn="tl">
                    <a:srgbClr val="000000">
                      <a:alpha val="43137"/>
                    </a:srgbClr>
                  </a:outerShdw>
                </a:effectLst>
                <a:highlight>
                  <a:srgbClr val="800000"/>
                </a:highlight>
                <a:latin typeface="Arial" panose="020B0604020202020204" pitchFamily="34" charset="0"/>
                <a:cs typeface="Arial" panose="020B0604020202020204" pitchFamily="34" charset="0"/>
              </a:rPr>
              <a:t>Institutional Development</a:t>
            </a:r>
            <a:r>
              <a:rPr lang="en-GB" sz="2400">
                <a:latin typeface="Arial" panose="020B0604020202020204" pitchFamily="34" charset="0"/>
                <a:cs typeface="Arial" panose="020B0604020202020204" pitchFamily="34" charset="0"/>
              </a:rPr>
              <a:t>: Strengthening of institutions like SEBI, RBI, and regulatory frameworks contributed to a more robust economic environment.</a:t>
            </a:r>
          </a:p>
          <a:p>
            <a:endParaRPr lang="en-IN" sz="2400">
              <a:latin typeface="Arial" panose="020B0604020202020204" pitchFamily="34" charset="0"/>
              <a:cs typeface="Arial" panose="020B0604020202020204" pitchFamily="34" charset="0"/>
            </a:endParaRPr>
          </a:p>
        </p:txBody>
      </p:sp>
      <p:pic>
        <p:nvPicPr>
          <p:cNvPr id="4" name="Impacts Shaping Post">
            <a:hlinkClick r:id="" action="ppaction://media"/>
            <a:extLst>
              <a:ext uri="{FF2B5EF4-FFF2-40B4-BE49-F238E27FC236}">
                <a16:creationId xmlns:a16="http://schemas.microsoft.com/office/drawing/2014/main" id="{F94ECFD8-5B98-25E5-C431-4615AB3C3C78}"/>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311466" y="245534"/>
            <a:ext cx="609600" cy="609600"/>
          </a:xfrm>
          <a:prstGeom prst="rect">
            <a:avLst/>
          </a:prstGeom>
        </p:spPr>
      </p:pic>
      <p:pic>
        <p:nvPicPr>
          <p:cNvPr id="5" name="Picture 4">
            <a:extLst>
              <a:ext uri="{FF2B5EF4-FFF2-40B4-BE49-F238E27FC236}">
                <a16:creationId xmlns:a16="http://schemas.microsoft.com/office/drawing/2014/main" id="{F5ACA678-C60E-F030-1DDF-AF8197CE13FC}"/>
              </a:ext>
            </a:extLst>
          </p:cNvPr>
          <p:cNvPicPr>
            <a:picLocks noChangeAspect="1"/>
          </p:cNvPicPr>
          <p:nvPr/>
        </p:nvPicPr>
        <p:blipFill>
          <a:blip r:embed="rId5" cstate="print">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10198442" y="5310840"/>
            <a:ext cx="1993558" cy="1521208"/>
          </a:xfrm>
          <a:prstGeom prst="rect">
            <a:avLst/>
          </a:prstGeom>
        </p:spPr>
      </p:pic>
      <p:sp>
        <p:nvSpPr>
          <p:cNvPr id="6" name="TextBox 5">
            <a:extLst>
              <a:ext uri="{FF2B5EF4-FFF2-40B4-BE49-F238E27FC236}">
                <a16:creationId xmlns:a16="http://schemas.microsoft.com/office/drawing/2014/main" id="{0BE6DF53-87BF-4D74-06E1-033EDA704661}"/>
              </a:ext>
            </a:extLst>
          </p:cNvPr>
          <p:cNvSpPr txBox="1"/>
          <p:nvPr/>
        </p:nvSpPr>
        <p:spPr>
          <a:xfrm>
            <a:off x="6697362" y="5310840"/>
            <a:ext cx="2256138" cy="230832"/>
          </a:xfrm>
          <a:prstGeom prst="rect">
            <a:avLst/>
          </a:prstGeom>
          <a:noFill/>
        </p:spPr>
        <p:txBody>
          <a:bodyPr wrap="square" lIns="91440" tIns="45720" rIns="91440" bIns="45720" rtlCol="0" anchor="t">
            <a:spAutoFit/>
          </a:bodyPr>
          <a:lstStyle/>
          <a:p>
            <a:endParaRPr lang="en-IN" sz="900"/>
          </a:p>
        </p:txBody>
      </p:sp>
      <p:pic>
        <p:nvPicPr>
          <p:cNvPr id="8" name="Picture 7">
            <a:extLst>
              <a:ext uri="{FF2B5EF4-FFF2-40B4-BE49-F238E27FC236}">
                <a16:creationId xmlns:a16="http://schemas.microsoft.com/office/drawing/2014/main" id="{A237A5D1-C8D0-AFA5-1A9C-5FC7A55A4FEA}"/>
              </a:ext>
            </a:extLst>
          </p:cNvPr>
          <p:cNvPicPr>
            <a:picLocks noChangeAspect="1"/>
          </p:cNvPicPr>
          <p:nvPr/>
        </p:nvPicPr>
        <p:blipFill>
          <a:blip r:embed="rId7" cstate="print">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10429103" y="3855308"/>
            <a:ext cx="1762897" cy="1381670"/>
          </a:xfrm>
          <a:prstGeom prst="rect">
            <a:avLst/>
          </a:prstGeom>
        </p:spPr>
      </p:pic>
      <p:pic>
        <p:nvPicPr>
          <p:cNvPr id="11" name="Picture 10">
            <a:extLst>
              <a:ext uri="{FF2B5EF4-FFF2-40B4-BE49-F238E27FC236}">
                <a16:creationId xmlns:a16="http://schemas.microsoft.com/office/drawing/2014/main" id="{457CBFF1-916E-A4F3-9B08-8E7A7B790C83}"/>
              </a:ext>
            </a:extLst>
          </p:cNvPr>
          <p:cNvPicPr>
            <a:picLocks noChangeAspect="1"/>
          </p:cNvPicPr>
          <p:nvPr/>
        </p:nvPicPr>
        <p:blipFill>
          <a:blip r:embed="rId9" cstate="print">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10429103" y="1247939"/>
            <a:ext cx="1714500" cy="1107281"/>
          </a:xfrm>
          <a:prstGeom prst="rect">
            <a:avLst/>
          </a:prstGeom>
        </p:spPr>
      </p:pic>
      <p:pic>
        <p:nvPicPr>
          <p:cNvPr id="13" name="Picture 12">
            <a:extLst>
              <a:ext uri="{FF2B5EF4-FFF2-40B4-BE49-F238E27FC236}">
                <a16:creationId xmlns:a16="http://schemas.microsoft.com/office/drawing/2014/main" id="{24F86131-F08F-9605-6211-AAAADB135A68}"/>
              </a:ext>
            </a:extLst>
          </p:cNvPr>
          <p:cNvPicPr>
            <a:picLocks noChangeAspect="1"/>
          </p:cNvPicPr>
          <p:nvPr/>
        </p:nvPicPr>
        <p:blipFill>
          <a:blip r:embed="rId11" cstate="print">
            <a:extLst>
              <a:ext uri="{28A0092B-C50C-407E-A947-70E740481C1C}">
                <a14:useLocalDpi xmlns:a14="http://schemas.microsoft.com/office/drawing/2010/main" val="0"/>
              </a:ext>
              <a:ext uri="{837473B0-CC2E-450A-ABE3-18F120FF3D39}">
                <a1611:picAttrSrcUrl xmlns:a1611="http://schemas.microsoft.com/office/drawing/2016/11/main" r:id="rId12"/>
              </a:ext>
            </a:extLst>
          </a:blip>
          <a:stretch>
            <a:fillRect/>
          </a:stretch>
        </p:blipFill>
        <p:spPr>
          <a:xfrm>
            <a:off x="10223499" y="2551623"/>
            <a:ext cx="1968501" cy="1107282"/>
          </a:xfrm>
          <a:prstGeom prst="rect">
            <a:avLst/>
          </a:prstGeom>
        </p:spPr>
      </p:pic>
    </p:spTree>
    <p:extLst>
      <p:ext uri="{BB962C8B-B14F-4D97-AF65-F5344CB8AC3E}">
        <p14:creationId xmlns:p14="http://schemas.microsoft.com/office/powerpoint/2010/main" val="265728110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741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0C9473-9825-2881-0548-1A01AC5EF66C}"/>
              </a:ext>
            </a:extLst>
          </p:cNvPr>
          <p:cNvSpPr>
            <a:spLocks noGrp="1"/>
          </p:cNvSpPr>
          <p:nvPr>
            <p:ph type="title"/>
          </p:nvPr>
        </p:nvSpPr>
        <p:spPr/>
        <p:txBody>
          <a:bodyPr/>
          <a:lstStyle/>
          <a:p>
            <a:r>
              <a:rPr lang="en-GB" sz="4400" b="1" u="sng">
                <a:solidFill>
                  <a:schemeClr val="bg2">
                    <a:lumMod val="50000"/>
                  </a:schemeClr>
                </a:solidFill>
                <a:effectLst>
                  <a:outerShdw blurRad="38100" dist="38100" dir="2700000" algn="tl">
                    <a:srgbClr val="000000">
                      <a:alpha val="43137"/>
                    </a:srgbClr>
                  </a:outerShdw>
                </a:effectLst>
                <a:highlight>
                  <a:srgbClr val="FFFF00"/>
                </a:highlight>
              </a:rPr>
              <a:t>SUMMARY</a:t>
            </a:r>
            <a:endParaRPr lang="en-IN" sz="4400" b="1" u="sng">
              <a:solidFill>
                <a:schemeClr val="bg2">
                  <a:lumMod val="50000"/>
                </a:schemeClr>
              </a:solidFill>
              <a:effectLst>
                <a:outerShdw blurRad="38100" dist="38100" dir="2700000" algn="tl">
                  <a:srgbClr val="000000">
                    <a:alpha val="43137"/>
                  </a:srgbClr>
                </a:outerShdw>
              </a:effectLst>
              <a:highlight>
                <a:srgbClr val="FFFF00"/>
              </a:highlight>
            </a:endParaRPr>
          </a:p>
        </p:txBody>
      </p:sp>
      <p:sp>
        <p:nvSpPr>
          <p:cNvPr id="3" name="Content Placeholder 2">
            <a:extLst>
              <a:ext uri="{FF2B5EF4-FFF2-40B4-BE49-F238E27FC236}">
                <a16:creationId xmlns:a16="http://schemas.microsoft.com/office/drawing/2014/main" id="{B1897D25-EEDF-7064-9F1D-DFE950838C37}"/>
              </a:ext>
            </a:extLst>
          </p:cNvPr>
          <p:cNvSpPr>
            <a:spLocks noGrp="1"/>
          </p:cNvSpPr>
          <p:nvPr>
            <p:ph idx="1"/>
          </p:nvPr>
        </p:nvSpPr>
        <p:spPr>
          <a:xfrm>
            <a:off x="329514" y="1392196"/>
            <a:ext cx="11862485" cy="2504302"/>
          </a:xfrm>
        </p:spPr>
        <p:txBody>
          <a:bodyPr>
            <a:normAutofit/>
          </a:bodyPr>
          <a:lstStyle/>
          <a:p>
            <a:r>
              <a:rPr lang="en-GB" sz="2400">
                <a:latin typeface="Arial" panose="020B0604020202020204" pitchFamily="34" charset="0"/>
                <a:cs typeface="Arial" panose="020B0604020202020204" pitchFamily="34" charset="0"/>
              </a:rPr>
              <a:t>In summary, the New Economic Policy of 1991 was a pivotal reform that transformed India's economy from a largely closed and controlled system to an open and market-driven one. The policy not only addressed immediate economic challenges but also laid the foundation for long-term growth and development, shaping India's path towards becoming one of the world's major economies.</a:t>
            </a:r>
            <a:endParaRPr lang="en-IN" sz="2400">
              <a:latin typeface="Arial" panose="020B0604020202020204" pitchFamily="34" charset="0"/>
              <a:cs typeface="Arial" panose="020B0604020202020204" pitchFamily="34" charset="0"/>
            </a:endParaRPr>
          </a:p>
        </p:txBody>
      </p:sp>
      <p:pic>
        <p:nvPicPr>
          <p:cNvPr id="11" name="Picture 10">
            <a:extLst>
              <a:ext uri="{FF2B5EF4-FFF2-40B4-BE49-F238E27FC236}">
                <a16:creationId xmlns:a16="http://schemas.microsoft.com/office/drawing/2014/main" id="{757C8721-EE16-A83D-4C6B-BCED785090F8}"/>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8369659" y="3976365"/>
            <a:ext cx="3728651" cy="2631989"/>
          </a:xfrm>
          <a:prstGeom prst="rect">
            <a:avLst/>
          </a:prstGeom>
        </p:spPr>
      </p:pic>
      <p:pic>
        <p:nvPicPr>
          <p:cNvPr id="5" name="Picture 4">
            <a:extLst>
              <a:ext uri="{FF2B5EF4-FFF2-40B4-BE49-F238E27FC236}">
                <a16:creationId xmlns:a16="http://schemas.microsoft.com/office/drawing/2014/main" id="{7A245138-7137-5C4C-AC6A-49AD58A27292}"/>
              </a:ext>
            </a:extLst>
          </p:cNvPr>
          <p:cNvPicPr>
            <a:picLocks noChangeAspect="1"/>
          </p:cNvPicPr>
          <p:nvPr/>
        </p:nvPicPr>
        <p:blipFill>
          <a:blip r:embed="rId6" cstate="print">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0" y="3428999"/>
            <a:ext cx="3421026" cy="3429001"/>
          </a:xfrm>
          <a:prstGeom prst="rect">
            <a:avLst/>
          </a:prstGeom>
        </p:spPr>
      </p:pic>
      <p:pic>
        <p:nvPicPr>
          <p:cNvPr id="8" name="Picture 7">
            <a:extLst>
              <a:ext uri="{FF2B5EF4-FFF2-40B4-BE49-F238E27FC236}">
                <a16:creationId xmlns:a16="http://schemas.microsoft.com/office/drawing/2014/main" id="{216D9219-667A-547D-DA63-9D85B1A58163}"/>
              </a:ext>
            </a:extLst>
          </p:cNvPr>
          <p:cNvPicPr>
            <a:picLocks noChangeAspect="1"/>
          </p:cNvPicPr>
          <p:nvPr/>
        </p:nvPicPr>
        <p:blipFill>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3581345" y="3726721"/>
            <a:ext cx="4694626" cy="3131279"/>
          </a:xfrm>
          <a:prstGeom prst="rect">
            <a:avLst/>
          </a:prstGeom>
        </p:spPr>
      </p:pic>
      <p:pic>
        <p:nvPicPr>
          <p:cNvPr id="10" name="In summary the New E">
            <a:hlinkClick r:id="" action="ppaction://media"/>
            <a:extLst>
              <a:ext uri="{FF2B5EF4-FFF2-40B4-BE49-F238E27FC236}">
                <a16:creationId xmlns:a16="http://schemas.microsoft.com/office/drawing/2014/main" id="{35349390-BDC4-6D82-907E-CD925771C4C1}"/>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384692" y="147918"/>
            <a:ext cx="609600" cy="609600"/>
          </a:xfrm>
          <a:prstGeom prst="rect">
            <a:avLst/>
          </a:prstGeom>
        </p:spPr>
      </p:pic>
    </p:spTree>
    <p:extLst>
      <p:ext uri="{BB962C8B-B14F-4D97-AF65-F5344CB8AC3E}">
        <p14:creationId xmlns:p14="http://schemas.microsoft.com/office/powerpoint/2010/main" val="151263786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8000"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0"/>
                </p:tgtEl>
              </p:cMediaNode>
            </p:audio>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emplate>Ion</Template>
  <Application>Microsoft Office PowerPoint</Application>
  <PresentationFormat>Widescreen</PresentationFormat>
  <Slides>10</Slides>
  <Notes>0</Notes>
  <HiddenSlides>0</HiddenSlides>
  <ScaleCrop>false</ScaleCrop>
  <HeadingPairs>
    <vt:vector size="4" baseType="variant">
      <vt:variant>
        <vt:lpstr>Theme</vt:lpstr>
      </vt:variant>
      <vt:variant>
        <vt:i4>1</vt:i4>
      </vt:variant>
      <vt:variant>
        <vt:lpstr>Slide Titles</vt:lpstr>
      </vt:variant>
      <vt:variant>
        <vt:i4>10</vt:i4>
      </vt:variant>
    </vt:vector>
  </HeadingPairs>
  <TitlesOfParts>
    <vt:vector size="11" baseType="lpstr">
      <vt:lpstr>Ion</vt:lpstr>
      <vt:lpstr>PowerPoint Presentation</vt:lpstr>
      <vt:lpstr>INTRODUCTION .</vt:lpstr>
      <vt:lpstr>PowerPoint Presentation</vt:lpstr>
      <vt:lpstr>PowerPoint Presentation</vt:lpstr>
      <vt:lpstr>PowerPoint Presentation</vt:lpstr>
      <vt:lpstr>PowerPoint Presentation</vt:lpstr>
      <vt:lpstr>PowerPoint Presentation</vt:lpstr>
      <vt:lpstr>PowerPoint Presentation</vt:lpstr>
      <vt:lpstr>SUMMARY</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Mayank Raj Choudhary</dc:creator>
  <cp:revision>2</cp:revision>
  <dcterms:created xsi:type="dcterms:W3CDTF">2024-05-29T04:07:30Z</dcterms:created>
  <dcterms:modified xsi:type="dcterms:W3CDTF">2024-07-13T19:02:53Z</dcterms:modified>
</cp:coreProperties>
</file>